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2" r:id="rId3"/>
    <p:sldId id="274" r:id="rId4"/>
    <p:sldId id="275" r:id="rId5"/>
    <p:sldId id="283" r:id="rId6"/>
    <p:sldId id="282" r:id="rId7"/>
    <p:sldId id="279" r:id="rId8"/>
    <p:sldId id="278" r:id="rId9"/>
    <p:sldId id="277" r:id="rId10"/>
    <p:sldId id="276" r:id="rId11"/>
    <p:sldId id="284" r:id="rId12"/>
    <p:sldId id="262" r:id="rId13"/>
    <p:sldId id="271" r:id="rId14"/>
    <p:sldId id="270" r:id="rId15"/>
    <p:sldId id="269" r:id="rId16"/>
    <p:sldId id="280"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7DDBB-0652-411F-B3D6-17EF5757730F}"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GB"/>
        </a:p>
      </dgm:t>
    </dgm:pt>
    <dgm:pt modelId="{0D388C5C-8B34-4B06-A700-3CC09D1BD174}">
      <dgm:prSet phldrT="[Text]"/>
      <dgm:spPr/>
      <dgm:t>
        <a:bodyPr/>
        <a:lstStyle/>
        <a:p>
          <a:r>
            <a:rPr lang="en-GB" dirty="0" smtClean="0"/>
            <a:t>Interviews</a:t>
          </a:r>
          <a:endParaRPr lang="en-GB" dirty="0"/>
        </a:p>
      </dgm:t>
    </dgm:pt>
    <dgm:pt modelId="{66750B7A-9DD4-4EB7-8C8D-19BFD46A6CFC}" type="parTrans" cxnId="{43BA901B-07D7-4CF8-A8FC-D73AC77887A0}">
      <dgm:prSet/>
      <dgm:spPr/>
      <dgm:t>
        <a:bodyPr/>
        <a:lstStyle/>
        <a:p>
          <a:endParaRPr lang="en-GB"/>
        </a:p>
      </dgm:t>
    </dgm:pt>
    <dgm:pt modelId="{5B8FCFDD-1791-421E-9BB0-A09AACCA05A3}" type="sibTrans" cxnId="{43BA901B-07D7-4CF8-A8FC-D73AC77887A0}">
      <dgm:prSet/>
      <dgm:spPr/>
      <dgm:t>
        <a:bodyPr/>
        <a:lstStyle/>
        <a:p>
          <a:endParaRPr lang="en-GB"/>
        </a:p>
      </dgm:t>
    </dgm:pt>
    <dgm:pt modelId="{B3D8281D-6630-45AF-8EF4-BE1C2BC1A288}">
      <dgm:prSet phldrT="[Text]" custT="1"/>
      <dgm:spPr/>
      <dgm:t>
        <a:bodyPr/>
        <a:lstStyle/>
        <a:p>
          <a:r>
            <a:rPr lang="en-GB" sz="1600" baseline="0" dirty="0" smtClean="0"/>
            <a:t>Family carers</a:t>
          </a:r>
          <a:endParaRPr lang="en-GB" sz="1600" baseline="0" dirty="0"/>
        </a:p>
      </dgm:t>
    </dgm:pt>
    <dgm:pt modelId="{D963962A-E05C-4692-8C19-3A75A76DAF2C}" type="parTrans" cxnId="{2CF72F38-B09D-47E5-941F-FB56F2D99BEC}">
      <dgm:prSet/>
      <dgm:spPr/>
      <dgm:t>
        <a:bodyPr/>
        <a:lstStyle/>
        <a:p>
          <a:endParaRPr lang="en-GB"/>
        </a:p>
      </dgm:t>
    </dgm:pt>
    <dgm:pt modelId="{C769DF0B-3599-4769-934B-D3F8F88D8A55}" type="sibTrans" cxnId="{2CF72F38-B09D-47E5-941F-FB56F2D99BEC}">
      <dgm:prSet/>
      <dgm:spPr/>
      <dgm:t>
        <a:bodyPr/>
        <a:lstStyle/>
        <a:p>
          <a:endParaRPr lang="en-GB"/>
        </a:p>
      </dgm:t>
    </dgm:pt>
    <dgm:pt modelId="{4764B9BB-BFA9-4CFE-B5D0-55956049A598}">
      <dgm:prSet phldrT="[Text]"/>
      <dgm:spPr>
        <a:solidFill>
          <a:schemeClr val="accent2"/>
        </a:solidFill>
      </dgm:spPr>
      <dgm:t>
        <a:bodyPr/>
        <a:lstStyle/>
        <a:p>
          <a:r>
            <a:rPr lang="en-GB" dirty="0" smtClean="0"/>
            <a:t>Survey</a:t>
          </a:r>
          <a:endParaRPr lang="en-GB" dirty="0"/>
        </a:p>
      </dgm:t>
    </dgm:pt>
    <dgm:pt modelId="{2BB0EB71-91A2-467B-BCEF-105DA7369764}" type="parTrans" cxnId="{C03ADB1E-592F-4C62-AF89-67D3B4F2B64A}">
      <dgm:prSet/>
      <dgm:spPr/>
      <dgm:t>
        <a:bodyPr/>
        <a:lstStyle/>
        <a:p>
          <a:endParaRPr lang="en-GB"/>
        </a:p>
      </dgm:t>
    </dgm:pt>
    <dgm:pt modelId="{5C1BC38B-E055-43A1-83EF-F147F31CCBA0}" type="sibTrans" cxnId="{C03ADB1E-592F-4C62-AF89-67D3B4F2B64A}">
      <dgm:prSet/>
      <dgm:spPr/>
      <dgm:t>
        <a:bodyPr/>
        <a:lstStyle/>
        <a:p>
          <a:endParaRPr lang="en-GB"/>
        </a:p>
      </dgm:t>
    </dgm:pt>
    <dgm:pt modelId="{68ED53CE-CD7C-46E0-AB20-F3C839CABAFF}">
      <dgm:prSet phldrT="[Text]" custT="1"/>
      <dgm:spPr/>
      <dgm:t>
        <a:bodyPr/>
        <a:lstStyle/>
        <a:p>
          <a:pPr algn="l"/>
          <a:r>
            <a:rPr lang="en-GB" sz="1600" baseline="0" dirty="0" smtClean="0"/>
            <a:t>National survey of councils with social services responsibilities</a:t>
          </a:r>
          <a:endParaRPr lang="en-GB" sz="1600" baseline="0" dirty="0"/>
        </a:p>
      </dgm:t>
    </dgm:pt>
    <dgm:pt modelId="{8329E4B6-3902-41C7-81A7-B01A77901B15}" type="parTrans" cxnId="{6DC57163-0DF2-491E-A2AF-751DF76C3268}">
      <dgm:prSet/>
      <dgm:spPr/>
      <dgm:t>
        <a:bodyPr/>
        <a:lstStyle/>
        <a:p>
          <a:endParaRPr lang="en-GB"/>
        </a:p>
      </dgm:t>
    </dgm:pt>
    <dgm:pt modelId="{E82FF3A8-705C-4ACD-8255-67FD5F2D065C}" type="sibTrans" cxnId="{6DC57163-0DF2-491E-A2AF-751DF76C3268}">
      <dgm:prSet/>
      <dgm:spPr/>
      <dgm:t>
        <a:bodyPr/>
        <a:lstStyle/>
        <a:p>
          <a:endParaRPr lang="en-GB"/>
        </a:p>
      </dgm:t>
    </dgm:pt>
    <dgm:pt modelId="{437A4B75-CD10-462A-9575-5D493D3A53D9}">
      <dgm:prSet phldrT="[Text]" custT="1"/>
      <dgm:spPr>
        <a:solidFill>
          <a:schemeClr val="accent3">
            <a:lumMod val="60000"/>
            <a:lumOff val="40000"/>
          </a:schemeClr>
        </a:solidFill>
      </dgm:spPr>
      <dgm:t>
        <a:bodyPr/>
        <a:lstStyle/>
        <a:p>
          <a:r>
            <a:rPr lang="en-GB" sz="1600" dirty="0" smtClean="0"/>
            <a:t>Documents</a:t>
          </a:r>
          <a:endParaRPr lang="en-GB" sz="1600" dirty="0"/>
        </a:p>
      </dgm:t>
    </dgm:pt>
    <dgm:pt modelId="{D49A55AB-CC09-40ED-A3C4-A51E01AD9D1F}" type="parTrans" cxnId="{3E00E1A5-AE4D-4474-9E00-696217CC14F1}">
      <dgm:prSet/>
      <dgm:spPr/>
      <dgm:t>
        <a:bodyPr/>
        <a:lstStyle/>
        <a:p>
          <a:endParaRPr lang="en-GB"/>
        </a:p>
      </dgm:t>
    </dgm:pt>
    <dgm:pt modelId="{88A363AC-52A1-4B59-8B16-7C7BD7A53A6C}" type="sibTrans" cxnId="{3E00E1A5-AE4D-4474-9E00-696217CC14F1}">
      <dgm:prSet/>
      <dgm:spPr/>
      <dgm:t>
        <a:bodyPr/>
        <a:lstStyle/>
        <a:p>
          <a:endParaRPr lang="en-GB"/>
        </a:p>
      </dgm:t>
    </dgm:pt>
    <dgm:pt modelId="{AA9DE916-DAF2-44C6-9D51-1031F451D9D4}">
      <dgm:prSet phldrT="[Text]" custT="1"/>
      <dgm:spPr/>
      <dgm:t>
        <a:bodyPr/>
        <a:lstStyle/>
        <a:p>
          <a:r>
            <a:rPr lang="en-GB" sz="1600" baseline="0" dirty="0" smtClean="0"/>
            <a:t>Care plans</a:t>
          </a:r>
          <a:endParaRPr lang="en-GB" sz="1600" baseline="0" dirty="0"/>
        </a:p>
      </dgm:t>
    </dgm:pt>
    <dgm:pt modelId="{D5DADB91-A552-4267-822E-C209B924F287}" type="parTrans" cxnId="{E4D5ABAF-6719-4071-BD59-7BA04E3C9A8E}">
      <dgm:prSet/>
      <dgm:spPr/>
      <dgm:t>
        <a:bodyPr/>
        <a:lstStyle/>
        <a:p>
          <a:endParaRPr lang="en-GB"/>
        </a:p>
      </dgm:t>
    </dgm:pt>
    <dgm:pt modelId="{FC721DBF-45FC-4670-A476-E617FCA87697}" type="sibTrans" cxnId="{E4D5ABAF-6719-4071-BD59-7BA04E3C9A8E}">
      <dgm:prSet/>
      <dgm:spPr/>
      <dgm:t>
        <a:bodyPr/>
        <a:lstStyle/>
        <a:p>
          <a:endParaRPr lang="en-GB"/>
        </a:p>
      </dgm:t>
    </dgm:pt>
    <dgm:pt modelId="{482B4D80-8CB9-4082-BAB0-77384F504BBF}">
      <dgm:prSet phldrT="[Text]" custT="1"/>
      <dgm:spPr/>
      <dgm:t>
        <a:bodyPr/>
        <a:lstStyle/>
        <a:p>
          <a:r>
            <a:rPr lang="en-GB" sz="1600" baseline="0" dirty="0" smtClean="0"/>
            <a:t>Leaflets and brochures</a:t>
          </a:r>
          <a:endParaRPr lang="en-GB" sz="1600" baseline="0" dirty="0"/>
        </a:p>
      </dgm:t>
    </dgm:pt>
    <dgm:pt modelId="{D4432051-9CB8-493F-922F-B93FAD1469D4}" type="parTrans" cxnId="{A8A37208-6127-42A9-ABEC-3115C1F55126}">
      <dgm:prSet/>
      <dgm:spPr/>
      <dgm:t>
        <a:bodyPr/>
        <a:lstStyle/>
        <a:p>
          <a:endParaRPr lang="en-GB"/>
        </a:p>
      </dgm:t>
    </dgm:pt>
    <dgm:pt modelId="{F7F74246-7883-4FB0-B47C-C3D879257A31}" type="sibTrans" cxnId="{A8A37208-6127-42A9-ABEC-3115C1F55126}">
      <dgm:prSet/>
      <dgm:spPr/>
      <dgm:t>
        <a:bodyPr/>
        <a:lstStyle/>
        <a:p>
          <a:endParaRPr lang="en-GB"/>
        </a:p>
      </dgm:t>
    </dgm:pt>
    <dgm:pt modelId="{B9ECA3A4-F000-44DF-BE75-4DC2D5F07EE9}">
      <dgm:prSet phldrT="[Text]" custT="1"/>
      <dgm:spPr/>
      <dgm:t>
        <a:bodyPr/>
        <a:lstStyle/>
        <a:p>
          <a:r>
            <a:rPr lang="en-GB" sz="1200" baseline="0" dirty="0" smtClean="0"/>
            <a:t>Analysis of Carers Workers in  NMDS-SC (Hussein &amp; Manthorpe, 2012)</a:t>
          </a:r>
          <a:endParaRPr lang="en-GB" sz="1200" baseline="0" dirty="0"/>
        </a:p>
      </dgm:t>
    </dgm:pt>
    <dgm:pt modelId="{ADB33AAE-4D41-4002-B071-CCB718B8D910}" type="sibTrans" cxnId="{B85DC7C3-15A7-41E6-8AB5-28BE73856E4C}">
      <dgm:prSet/>
      <dgm:spPr/>
      <dgm:t>
        <a:bodyPr/>
        <a:lstStyle/>
        <a:p>
          <a:endParaRPr lang="en-GB"/>
        </a:p>
      </dgm:t>
    </dgm:pt>
    <dgm:pt modelId="{E3B4E159-6E57-4B20-B718-BD7543B2B44F}" type="parTrans" cxnId="{B85DC7C3-15A7-41E6-8AB5-28BE73856E4C}">
      <dgm:prSet/>
      <dgm:spPr/>
      <dgm:t>
        <a:bodyPr/>
        <a:lstStyle/>
        <a:p>
          <a:endParaRPr lang="en-GB"/>
        </a:p>
      </dgm:t>
    </dgm:pt>
    <dgm:pt modelId="{9CDC1061-EB88-4858-A6E5-503DFB92A46A}">
      <dgm:prSet phldrT="[Text]" custT="1"/>
      <dgm:spPr>
        <a:solidFill>
          <a:schemeClr val="accent1">
            <a:lumMod val="20000"/>
            <a:lumOff val="80000"/>
          </a:schemeClr>
        </a:solidFill>
      </dgm:spPr>
      <dgm:t>
        <a:bodyPr/>
        <a:lstStyle/>
        <a:p>
          <a:r>
            <a:rPr lang="en-GB" sz="1800" dirty="0" smtClean="0"/>
            <a:t>National workforce data</a:t>
          </a:r>
          <a:endParaRPr lang="en-GB" sz="1800" dirty="0"/>
        </a:p>
      </dgm:t>
    </dgm:pt>
    <dgm:pt modelId="{8CA29908-EDD8-4FFA-A29E-BCA059336B12}" type="sibTrans" cxnId="{508109E8-480F-4FDE-8778-EEF56D5FB8E1}">
      <dgm:prSet/>
      <dgm:spPr/>
      <dgm:t>
        <a:bodyPr/>
        <a:lstStyle/>
        <a:p>
          <a:endParaRPr lang="en-GB"/>
        </a:p>
      </dgm:t>
    </dgm:pt>
    <dgm:pt modelId="{641C5851-7CA8-40F2-89EE-720551787837}" type="parTrans" cxnId="{508109E8-480F-4FDE-8778-EEF56D5FB8E1}">
      <dgm:prSet/>
      <dgm:spPr/>
      <dgm:t>
        <a:bodyPr/>
        <a:lstStyle/>
        <a:p>
          <a:endParaRPr lang="en-GB"/>
        </a:p>
      </dgm:t>
    </dgm:pt>
    <dgm:pt modelId="{B75618A1-C08B-4E4D-9E1A-CA48ED40F030}">
      <dgm:prSet custT="1"/>
      <dgm:spPr/>
      <dgm:t>
        <a:bodyPr/>
        <a:lstStyle/>
        <a:p>
          <a:r>
            <a:rPr lang="en-GB" sz="1600" baseline="0" dirty="0" smtClean="0"/>
            <a:t>Carers' workers</a:t>
          </a:r>
          <a:endParaRPr lang="en-GB" sz="1600" baseline="0" dirty="0"/>
        </a:p>
      </dgm:t>
    </dgm:pt>
    <dgm:pt modelId="{1BCA4B71-3769-4209-B9F3-73CFCE906D82}" type="parTrans" cxnId="{4010A376-6463-40A9-A974-94F35FB907D7}">
      <dgm:prSet/>
      <dgm:spPr/>
      <dgm:t>
        <a:bodyPr/>
        <a:lstStyle/>
        <a:p>
          <a:endParaRPr lang="en-GB"/>
        </a:p>
      </dgm:t>
    </dgm:pt>
    <dgm:pt modelId="{C3316EB6-A994-4A66-A5F0-F186D417695B}" type="sibTrans" cxnId="{4010A376-6463-40A9-A974-94F35FB907D7}">
      <dgm:prSet/>
      <dgm:spPr/>
      <dgm:t>
        <a:bodyPr/>
        <a:lstStyle/>
        <a:p>
          <a:endParaRPr lang="en-GB"/>
        </a:p>
      </dgm:t>
    </dgm:pt>
    <dgm:pt modelId="{80DDB8A5-E6C2-4089-8BF4-F3DD993B2871}">
      <dgm:prSet custT="1"/>
      <dgm:spPr/>
      <dgm:t>
        <a:bodyPr/>
        <a:lstStyle/>
        <a:p>
          <a:r>
            <a:rPr lang="en-GB" sz="1600" baseline="0" dirty="0" smtClean="0"/>
            <a:t>Voluntary organisations</a:t>
          </a:r>
          <a:endParaRPr lang="en-GB" sz="1600" baseline="0" dirty="0"/>
        </a:p>
      </dgm:t>
    </dgm:pt>
    <dgm:pt modelId="{ED7A39DF-9AAD-43FC-8279-E8D8912C3D07}" type="parTrans" cxnId="{2DB11520-1932-4E80-8C8A-FF0A4A0B75FE}">
      <dgm:prSet/>
      <dgm:spPr/>
      <dgm:t>
        <a:bodyPr/>
        <a:lstStyle/>
        <a:p>
          <a:endParaRPr lang="en-GB"/>
        </a:p>
      </dgm:t>
    </dgm:pt>
    <dgm:pt modelId="{B20D25DE-49F3-49DE-BD5B-8EE906698C74}" type="sibTrans" cxnId="{2DB11520-1932-4E80-8C8A-FF0A4A0B75FE}">
      <dgm:prSet/>
      <dgm:spPr/>
      <dgm:t>
        <a:bodyPr/>
        <a:lstStyle/>
        <a:p>
          <a:endParaRPr lang="en-GB"/>
        </a:p>
      </dgm:t>
    </dgm:pt>
    <dgm:pt modelId="{DE80079E-A506-4C10-97D8-23C7F76D27A9}">
      <dgm:prSet custT="1"/>
      <dgm:spPr/>
      <dgm:t>
        <a:bodyPr/>
        <a:lstStyle/>
        <a:p>
          <a:r>
            <a:rPr lang="en-GB" sz="1600" baseline="0" dirty="0" smtClean="0"/>
            <a:t>Commissioners</a:t>
          </a:r>
          <a:endParaRPr lang="en-GB" sz="1600" baseline="0" dirty="0"/>
        </a:p>
      </dgm:t>
    </dgm:pt>
    <dgm:pt modelId="{53A8AE6D-3225-4DBE-8F00-6E02254403DE}" type="parTrans" cxnId="{E0CC5F6F-C5F0-45CF-9FF9-3B8F896CB162}">
      <dgm:prSet/>
      <dgm:spPr/>
      <dgm:t>
        <a:bodyPr/>
        <a:lstStyle/>
        <a:p>
          <a:endParaRPr lang="en-GB"/>
        </a:p>
      </dgm:t>
    </dgm:pt>
    <dgm:pt modelId="{6EA12529-740C-47A5-864A-7CE66775F1EF}" type="sibTrans" cxnId="{E0CC5F6F-C5F0-45CF-9FF9-3B8F896CB162}">
      <dgm:prSet/>
      <dgm:spPr/>
      <dgm:t>
        <a:bodyPr/>
        <a:lstStyle/>
        <a:p>
          <a:endParaRPr lang="en-GB"/>
        </a:p>
      </dgm:t>
    </dgm:pt>
    <dgm:pt modelId="{7D8267F7-0008-4982-B27F-B0D4D10492C2}" type="pres">
      <dgm:prSet presAssocID="{9A57DDBB-0652-411F-B3D6-17EF5757730F}" presName="cycleMatrixDiagram" presStyleCnt="0">
        <dgm:presLayoutVars>
          <dgm:chMax val="1"/>
          <dgm:dir/>
          <dgm:animLvl val="lvl"/>
          <dgm:resizeHandles val="exact"/>
        </dgm:presLayoutVars>
      </dgm:prSet>
      <dgm:spPr/>
      <dgm:t>
        <a:bodyPr/>
        <a:lstStyle/>
        <a:p>
          <a:endParaRPr lang="en-GB"/>
        </a:p>
      </dgm:t>
    </dgm:pt>
    <dgm:pt modelId="{7979049A-A19F-4780-92E0-220DD1E15594}" type="pres">
      <dgm:prSet presAssocID="{9A57DDBB-0652-411F-B3D6-17EF5757730F}" presName="children" presStyleCnt="0"/>
      <dgm:spPr/>
    </dgm:pt>
    <dgm:pt modelId="{61FC6DB6-BE90-4AEA-BCB5-379BCF569A8B}" type="pres">
      <dgm:prSet presAssocID="{9A57DDBB-0652-411F-B3D6-17EF5757730F}" presName="child1group" presStyleCnt="0"/>
      <dgm:spPr/>
    </dgm:pt>
    <dgm:pt modelId="{E174A206-D2C2-47DC-9163-C6428108BC50}" type="pres">
      <dgm:prSet presAssocID="{9A57DDBB-0652-411F-B3D6-17EF5757730F}" presName="child1" presStyleLbl="bgAcc1" presStyleIdx="0" presStyleCnt="4" custScaleX="129074" custLinFactNeighborX="-27670" custLinFactNeighborY="5127"/>
      <dgm:spPr/>
      <dgm:t>
        <a:bodyPr/>
        <a:lstStyle/>
        <a:p>
          <a:endParaRPr lang="en-GB"/>
        </a:p>
      </dgm:t>
    </dgm:pt>
    <dgm:pt modelId="{05A492BE-E4D0-43C0-8AFB-8505C8145084}" type="pres">
      <dgm:prSet presAssocID="{9A57DDBB-0652-411F-B3D6-17EF5757730F}" presName="child1Text" presStyleLbl="bgAcc1" presStyleIdx="0" presStyleCnt="4">
        <dgm:presLayoutVars>
          <dgm:bulletEnabled val="1"/>
        </dgm:presLayoutVars>
      </dgm:prSet>
      <dgm:spPr/>
      <dgm:t>
        <a:bodyPr/>
        <a:lstStyle/>
        <a:p>
          <a:endParaRPr lang="en-GB"/>
        </a:p>
      </dgm:t>
    </dgm:pt>
    <dgm:pt modelId="{AF9C78E8-CC75-4F8E-B957-5E9A20C47F49}" type="pres">
      <dgm:prSet presAssocID="{9A57DDBB-0652-411F-B3D6-17EF5757730F}" presName="child2group" presStyleCnt="0"/>
      <dgm:spPr/>
    </dgm:pt>
    <dgm:pt modelId="{3661D76B-52AC-4587-A5B9-D8B26505D54A}" type="pres">
      <dgm:prSet presAssocID="{9A57DDBB-0652-411F-B3D6-17EF5757730F}" presName="child2" presStyleLbl="bgAcc1" presStyleIdx="1" presStyleCnt="4" custScaleX="135402" custLinFactNeighborX="27092" custLinFactNeighborY="5127"/>
      <dgm:spPr/>
      <dgm:t>
        <a:bodyPr/>
        <a:lstStyle/>
        <a:p>
          <a:endParaRPr lang="en-GB"/>
        </a:p>
      </dgm:t>
    </dgm:pt>
    <dgm:pt modelId="{D4864F7D-8A01-4999-8857-C104B0F1C3E0}" type="pres">
      <dgm:prSet presAssocID="{9A57DDBB-0652-411F-B3D6-17EF5757730F}" presName="child2Text" presStyleLbl="bgAcc1" presStyleIdx="1" presStyleCnt="4">
        <dgm:presLayoutVars>
          <dgm:bulletEnabled val="1"/>
        </dgm:presLayoutVars>
      </dgm:prSet>
      <dgm:spPr/>
      <dgm:t>
        <a:bodyPr/>
        <a:lstStyle/>
        <a:p>
          <a:endParaRPr lang="en-GB"/>
        </a:p>
      </dgm:t>
    </dgm:pt>
    <dgm:pt modelId="{3DC033B7-D565-45F0-B894-48321DCD06A8}" type="pres">
      <dgm:prSet presAssocID="{9A57DDBB-0652-411F-B3D6-17EF5757730F}" presName="child3group" presStyleCnt="0"/>
      <dgm:spPr/>
    </dgm:pt>
    <dgm:pt modelId="{33AD3142-00AC-4C00-BB5B-7C14B135A737}" type="pres">
      <dgm:prSet presAssocID="{9A57DDBB-0652-411F-B3D6-17EF5757730F}" presName="child3" presStyleLbl="bgAcc1" presStyleIdx="2" presStyleCnt="4" custScaleX="133207" custLinFactNeighborX="21548" custLinFactNeighborY="2814"/>
      <dgm:spPr/>
      <dgm:t>
        <a:bodyPr/>
        <a:lstStyle/>
        <a:p>
          <a:endParaRPr lang="en-GB"/>
        </a:p>
      </dgm:t>
    </dgm:pt>
    <dgm:pt modelId="{DA7183F9-1878-4530-94D2-66887095DDD4}" type="pres">
      <dgm:prSet presAssocID="{9A57DDBB-0652-411F-B3D6-17EF5757730F}" presName="child3Text" presStyleLbl="bgAcc1" presStyleIdx="2" presStyleCnt="4">
        <dgm:presLayoutVars>
          <dgm:bulletEnabled val="1"/>
        </dgm:presLayoutVars>
      </dgm:prSet>
      <dgm:spPr/>
      <dgm:t>
        <a:bodyPr/>
        <a:lstStyle/>
        <a:p>
          <a:endParaRPr lang="en-GB"/>
        </a:p>
      </dgm:t>
    </dgm:pt>
    <dgm:pt modelId="{DF8FCA47-1BEA-44E7-9559-924B6E3B9FCD}" type="pres">
      <dgm:prSet presAssocID="{9A57DDBB-0652-411F-B3D6-17EF5757730F}" presName="child4group" presStyleCnt="0"/>
      <dgm:spPr/>
    </dgm:pt>
    <dgm:pt modelId="{A171FB57-39A1-4FCA-9D0F-5AE585516377}" type="pres">
      <dgm:prSet presAssocID="{9A57DDBB-0652-411F-B3D6-17EF5757730F}" presName="child4" presStyleLbl="bgAcc1" presStyleIdx="3" presStyleCnt="4" custLinFactNeighborX="-18962" custLinFactNeighborY="-2313"/>
      <dgm:spPr/>
      <dgm:t>
        <a:bodyPr/>
        <a:lstStyle/>
        <a:p>
          <a:endParaRPr lang="en-GB"/>
        </a:p>
      </dgm:t>
    </dgm:pt>
    <dgm:pt modelId="{F38FBAEF-D6A6-4107-BB7B-B371F4245690}" type="pres">
      <dgm:prSet presAssocID="{9A57DDBB-0652-411F-B3D6-17EF5757730F}" presName="child4Text" presStyleLbl="bgAcc1" presStyleIdx="3" presStyleCnt="4">
        <dgm:presLayoutVars>
          <dgm:bulletEnabled val="1"/>
        </dgm:presLayoutVars>
      </dgm:prSet>
      <dgm:spPr/>
      <dgm:t>
        <a:bodyPr/>
        <a:lstStyle/>
        <a:p>
          <a:endParaRPr lang="en-GB"/>
        </a:p>
      </dgm:t>
    </dgm:pt>
    <dgm:pt modelId="{55738587-5A6A-4EA3-91AB-FE057F5DD394}" type="pres">
      <dgm:prSet presAssocID="{9A57DDBB-0652-411F-B3D6-17EF5757730F}" presName="childPlaceholder" presStyleCnt="0"/>
      <dgm:spPr/>
    </dgm:pt>
    <dgm:pt modelId="{4F7FBC58-BB5A-4CC9-A4F0-8C188F3ABF4F}" type="pres">
      <dgm:prSet presAssocID="{9A57DDBB-0652-411F-B3D6-17EF5757730F}" presName="circle" presStyleCnt="0"/>
      <dgm:spPr/>
    </dgm:pt>
    <dgm:pt modelId="{2DC07C69-D8AE-440E-BBFF-4C99FD08B588}" type="pres">
      <dgm:prSet presAssocID="{9A57DDBB-0652-411F-B3D6-17EF5757730F}" presName="quadrant1" presStyleLbl="node1" presStyleIdx="0" presStyleCnt="4" custLinFactNeighborX="16" custLinFactNeighborY="1991">
        <dgm:presLayoutVars>
          <dgm:chMax val="1"/>
          <dgm:bulletEnabled val="1"/>
        </dgm:presLayoutVars>
      </dgm:prSet>
      <dgm:spPr/>
      <dgm:t>
        <a:bodyPr/>
        <a:lstStyle/>
        <a:p>
          <a:endParaRPr lang="en-GB"/>
        </a:p>
      </dgm:t>
    </dgm:pt>
    <dgm:pt modelId="{C6933695-11C4-44EE-80E9-7EADE187CCE0}" type="pres">
      <dgm:prSet presAssocID="{9A57DDBB-0652-411F-B3D6-17EF5757730F}" presName="quadrant2" presStyleLbl="node1" presStyleIdx="1" presStyleCnt="4" custLinFactNeighborX="-2309" custLinFactNeighborY="4613">
        <dgm:presLayoutVars>
          <dgm:chMax val="1"/>
          <dgm:bulletEnabled val="1"/>
        </dgm:presLayoutVars>
      </dgm:prSet>
      <dgm:spPr/>
      <dgm:t>
        <a:bodyPr/>
        <a:lstStyle/>
        <a:p>
          <a:endParaRPr lang="en-GB"/>
        </a:p>
      </dgm:t>
    </dgm:pt>
    <dgm:pt modelId="{017C5B3C-82D4-48A3-8A36-956201D3AA86}" type="pres">
      <dgm:prSet presAssocID="{9A57DDBB-0652-411F-B3D6-17EF5757730F}" presName="quadrant3" presStyleLbl="node1" presStyleIdx="2" presStyleCnt="4">
        <dgm:presLayoutVars>
          <dgm:chMax val="1"/>
          <dgm:bulletEnabled val="1"/>
        </dgm:presLayoutVars>
      </dgm:prSet>
      <dgm:spPr/>
      <dgm:t>
        <a:bodyPr/>
        <a:lstStyle/>
        <a:p>
          <a:endParaRPr lang="en-GB"/>
        </a:p>
      </dgm:t>
    </dgm:pt>
    <dgm:pt modelId="{1D9FC1E1-5A43-4EDD-AFBB-2E6C2791A8CB}" type="pres">
      <dgm:prSet presAssocID="{9A57DDBB-0652-411F-B3D6-17EF5757730F}" presName="quadrant4" presStyleLbl="node1" presStyleIdx="3" presStyleCnt="4" custLinFactNeighborX="16" custLinFactNeighborY="2489">
        <dgm:presLayoutVars>
          <dgm:chMax val="1"/>
          <dgm:bulletEnabled val="1"/>
        </dgm:presLayoutVars>
      </dgm:prSet>
      <dgm:spPr/>
      <dgm:t>
        <a:bodyPr/>
        <a:lstStyle/>
        <a:p>
          <a:endParaRPr lang="en-GB"/>
        </a:p>
      </dgm:t>
    </dgm:pt>
    <dgm:pt modelId="{268A757B-E9DF-4AC6-892E-6595CB0408DC}" type="pres">
      <dgm:prSet presAssocID="{9A57DDBB-0652-411F-B3D6-17EF5757730F}" presName="quadrantPlaceholder" presStyleCnt="0"/>
      <dgm:spPr/>
    </dgm:pt>
    <dgm:pt modelId="{831076CA-AB91-4E37-8E0A-43608BC9553E}" type="pres">
      <dgm:prSet presAssocID="{9A57DDBB-0652-411F-B3D6-17EF5757730F}" presName="center1" presStyleLbl="fgShp" presStyleIdx="0" presStyleCnt="2"/>
      <dgm:spPr/>
    </dgm:pt>
    <dgm:pt modelId="{FF972976-DFF0-4EA3-899B-2B96D7676378}" type="pres">
      <dgm:prSet presAssocID="{9A57DDBB-0652-411F-B3D6-17EF5757730F}" presName="center2" presStyleLbl="fgShp" presStyleIdx="1" presStyleCnt="2"/>
      <dgm:spPr/>
    </dgm:pt>
  </dgm:ptLst>
  <dgm:cxnLst>
    <dgm:cxn modelId="{BC8C2D04-220D-4B2A-96D0-06CA6E3B959E}" type="presOf" srcId="{4764B9BB-BFA9-4CFE-B5D0-55956049A598}" destId="{C6933695-11C4-44EE-80E9-7EADE187CCE0}" srcOrd="0" destOrd="0" presId="urn:microsoft.com/office/officeart/2005/8/layout/cycle4#1"/>
    <dgm:cxn modelId="{508109E8-480F-4FDE-8778-EEF56D5FB8E1}" srcId="{9A57DDBB-0652-411F-B3D6-17EF5757730F}" destId="{9CDC1061-EB88-4858-A6E5-503DFB92A46A}" srcOrd="2" destOrd="0" parTransId="{641C5851-7CA8-40F2-89EE-720551787837}" sibTransId="{8CA29908-EDD8-4FFA-A29E-BCA059336B12}"/>
    <dgm:cxn modelId="{E0CC5F6F-C5F0-45CF-9FF9-3B8F896CB162}" srcId="{0D388C5C-8B34-4B06-A700-3CC09D1BD174}" destId="{DE80079E-A506-4C10-97D8-23C7F76D27A9}" srcOrd="3" destOrd="0" parTransId="{53A8AE6D-3225-4DBE-8F00-6E02254403DE}" sibTransId="{6EA12529-740C-47A5-864A-7CE66775F1EF}"/>
    <dgm:cxn modelId="{635A7556-7E63-4D5E-8965-9A6AC9CE6D47}" type="presOf" srcId="{B3D8281D-6630-45AF-8EF4-BE1C2BC1A288}" destId="{05A492BE-E4D0-43C0-8AFB-8505C8145084}" srcOrd="1" destOrd="0" presId="urn:microsoft.com/office/officeart/2005/8/layout/cycle4#1"/>
    <dgm:cxn modelId="{43BA901B-07D7-4CF8-A8FC-D73AC77887A0}" srcId="{9A57DDBB-0652-411F-B3D6-17EF5757730F}" destId="{0D388C5C-8B34-4B06-A700-3CC09D1BD174}" srcOrd="0" destOrd="0" parTransId="{66750B7A-9DD4-4EB7-8C8D-19BFD46A6CFC}" sibTransId="{5B8FCFDD-1791-421E-9BB0-A09AACCA05A3}"/>
    <dgm:cxn modelId="{7855D0F1-46B6-4182-8A08-F1AC8E2D9FAF}" type="presOf" srcId="{68ED53CE-CD7C-46E0-AB20-F3C839CABAFF}" destId="{3661D76B-52AC-4587-A5B9-D8B26505D54A}" srcOrd="0" destOrd="0" presId="urn:microsoft.com/office/officeart/2005/8/layout/cycle4#1"/>
    <dgm:cxn modelId="{F6E389A4-C5EE-4EE7-B478-CBAE5FF44F35}" type="presOf" srcId="{B75618A1-C08B-4E4D-9E1A-CA48ED40F030}" destId="{05A492BE-E4D0-43C0-8AFB-8505C8145084}" srcOrd="1" destOrd="1" presId="urn:microsoft.com/office/officeart/2005/8/layout/cycle4#1"/>
    <dgm:cxn modelId="{A6324810-E2A1-4DA2-A54F-38BE04E926C7}" type="presOf" srcId="{80DDB8A5-E6C2-4089-8BF4-F3DD993B2871}" destId="{E174A206-D2C2-47DC-9163-C6428108BC50}" srcOrd="0" destOrd="2" presId="urn:microsoft.com/office/officeart/2005/8/layout/cycle4#1"/>
    <dgm:cxn modelId="{93922598-7C05-499F-AD37-1D6DA3EC7AB3}" type="presOf" srcId="{AA9DE916-DAF2-44C6-9D51-1031F451D9D4}" destId="{A171FB57-39A1-4FCA-9D0F-5AE585516377}" srcOrd="0" destOrd="0" presId="urn:microsoft.com/office/officeart/2005/8/layout/cycle4#1"/>
    <dgm:cxn modelId="{6DC57163-0DF2-491E-A2AF-751DF76C3268}" srcId="{4764B9BB-BFA9-4CFE-B5D0-55956049A598}" destId="{68ED53CE-CD7C-46E0-AB20-F3C839CABAFF}" srcOrd="0" destOrd="0" parTransId="{8329E4B6-3902-41C7-81A7-B01A77901B15}" sibTransId="{E82FF3A8-705C-4ACD-8255-67FD5F2D065C}"/>
    <dgm:cxn modelId="{A13ED36E-3A89-4104-AD6D-606F73F70190}" type="presOf" srcId="{B9ECA3A4-F000-44DF-BE75-4DC2D5F07EE9}" destId="{DA7183F9-1878-4530-94D2-66887095DDD4}" srcOrd="1" destOrd="0" presId="urn:microsoft.com/office/officeart/2005/8/layout/cycle4#1"/>
    <dgm:cxn modelId="{E4D5ABAF-6719-4071-BD59-7BA04E3C9A8E}" srcId="{437A4B75-CD10-462A-9575-5D493D3A53D9}" destId="{AA9DE916-DAF2-44C6-9D51-1031F451D9D4}" srcOrd="0" destOrd="0" parTransId="{D5DADB91-A552-4267-822E-C209B924F287}" sibTransId="{FC721DBF-45FC-4670-A476-E617FCA87697}"/>
    <dgm:cxn modelId="{6672A0DA-0978-458D-8707-DC3834819DF6}" type="presOf" srcId="{B9ECA3A4-F000-44DF-BE75-4DC2D5F07EE9}" destId="{33AD3142-00AC-4C00-BB5B-7C14B135A737}" srcOrd="0" destOrd="0" presId="urn:microsoft.com/office/officeart/2005/8/layout/cycle4#1"/>
    <dgm:cxn modelId="{2DB11520-1932-4E80-8C8A-FF0A4A0B75FE}" srcId="{0D388C5C-8B34-4B06-A700-3CC09D1BD174}" destId="{80DDB8A5-E6C2-4089-8BF4-F3DD993B2871}" srcOrd="2" destOrd="0" parTransId="{ED7A39DF-9AAD-43FC-8279-E8D8912C3D07}" sibTransId="{B20D25DE-49F3-49DE-BD5B-8EE906698C74}"/>
    <dgm:cxn modelId="{C795350A-3C89-40DA-91FC-405AC1675FEC}" type="presOf" srcId="{68ED53CE-CD7C-46E0-AB20-F3C839CABAFF}" destId="{D4864F7D-8A01-4999-8857-C104B0F1C3E0}" srcOrd="1" destOrd="0" presId="urn:microsoft.com/office/officeart/2005/8/layout/cycle4#1"/>
    <dgm:cxn modelId="{65F65F1B-9269-4AC6-A855-E4D0054EF048}" type="presOf" srcId="{0D388C5C-8B34-4B06-A700-3CC09D1BD174}" destId="{2DC07C69-D8AE-440E-BBFF-4C99FD08B588}" srcOrd="0" destOrd="0" presId="urn:microsoft.com/office/officeart/2005/8/layout/cycle4#1"/>
    <dgm:cxn modelId="{7FA4E770-542D-45A5-9344-9155491DD6A4}" type="presOf" srcId="{AA9DE916-DAF2-44C6-9D51-1031F451D9D4}" destId="{F38FBAEF-D6A6-4107-BB7B-B371F4245690}" srcOrd="1" destOrd="0" presId="urn:microsoft.com/office/officeart/2005/8/layout/cycle4#1"/>
    <dgm:cxn modelId="{B85DC7C3-15A7-41E6-8AB5-28BE73856E4C}" srcId="{9CDC1061-EB88-4858-A6E5-503DFB92A46A}" destId="{B9ECA3A4-F000-44DF-BE75-4DC2D5F07EE9}" srcOrd="0" destOrd="0" parTransId="{E3B4E159-6E57-4B20-B718-BD7543B2B44F}" sibTransId="{ADB33AAE-4D41-4002-B071-CCB718B8D910}"/>
    <dgm:cxn modelId="{2F1792F6-1F37-4936-8EF6-2D0D93B17A33}" type="presOf" srcId="{B75618A1-C08B-4E4D-9E1A-CA48ED40F030}" destId="{E174A206-D2C2-47DC-9163-C6428108BC50}" srcOrd="0" destOrd="1" presId="urn:microsoft.com/office/officeart/2005/8/layout/cycle4#1"/>
    <dgm:cxn modelId="{A8A37208-6127-42A9-ABEC-3115C1F55126}" srcId="{437A4B75-CD10-462A-9575-5D493D3A53D9}" destId="{482B4D80-8CB9-4082-BAB0-77384F504BBF}" srcOrd="1" destOrd="0" parTransId="{D4432051-9CB8-493F-922F-B93FAD1469D4}" sibTransId="{F7F74246-7883-4FB0-B47C-C3D879257A31}"/>
    <dgm:cxn modelId="{86F10BCA-7DB2-4679-B497-879AE1B6985B}" type="presOf" srcId="{482B4D80-8CB9-4082-BAB0-77384F504BBF}" destId="{A171FB57-39A1-4FCA-9D0F-5AE585516377}" srcOrd="0" destOrd="1" presId="urn:microsoft.com/office/officeart/2005/8/layout/cycle4#1"/>
    <dgm:cxn modelId="{2CF72F38-B09D-47E5-941F-FB56F2D99BEC}" srcId="{0D388C5C-8B34-4B06-A700-3CC09D1BD174}" destId="{B3D8281D-6630-45AF-8EF4-BE1C2BC1A288}" srcOrd="0" destOrd="0" parTransId="{D963962A-E05C-4692-8C19-3A75A76DAF2C}" sibTransId="{C769DF0B-3599-4769-934B-D3F8F88D8A55}"/>
    <dgm:cxn modelId="{D5056B79-11F7-44D0-A717-56783073428F}" type="presOf" srcId="{437A4B75-CD10-462A-9575-5D493D3A53D9}" destId="{1D9FC1E1-5A43-4EDD-AFBB-2E6C2791A8CB}" srcOrd="0" destOrd="0" presId="urn:microsoft.com/office/officeart/2005/8/layout/cycle4#1"/>
    <dgm:cxn modelId="{1D82A78F-83D3-4C5C-99F0-7843CB80CDAC}" type="presOf" srcId="{9CDC1061-EB88-4858-A6E5-503DFB92A46A}" destId="{017C5B3C-82D4-48A3-8A36-956201D3AA86}" srcOrd="0" destOrd="0" presId="urn:microsoft.com/office/officeart/2005/8/layout/cycle4#1"/>
    <dgm:cxn modelId="{C2DE559B-2504-4F38-BD12-C3548B8CB4E4}" type="presOf" srcId="{DE80079E-A506-4C10-97D8-23C7F76D27A9}" destId="{E174A206-D2C2-47DC-9163-C6428108BC50}" srcOrd="0" destOrd="3" presId="urn:microsoft.com/office/officeart/2005/8/layout/cycle4#1"/>
    <dgm:cxn modelId="{4010A376-6463-40A9-A974-94F35FB907D7}" srcId="{0D388C5C-8B34-4B06-A700-3CC09D1BD174}" destId="{B75618A1-C08B-4E4D-9E1A-CA48ED40F030}" srcOrd="1" destOrd="0" parTransId="{1BCA4B71-3769-4209-B9F3-73CFCE906D82}" sibTransId="{C3316EB6-A994-4A66-A5F0-F186D417695B}"/>
    <dgm:cxn modelId="{6668C5C5-9CBE-4094-97CE-11F3272FBF06}" type="presOf" srcId="{80DDB8A5-E6C2-4089-8BF4-F3DD993B2871}" destId="{05A492BE-E4D0-43C0-8AFB-8505C8145084}" srcOrd="1" destOrd="2" presId="urn:microsoft.com/office/officeart/2005/8/layout/cycle4#1"/>
    <dgm:cxn modelId="{832FD15C-EA47-4EE4-B7D0-6BB62B78CC66}" type="presOf" srcId="{482B4D80-8CB9-4082-BAB0-77384F504BBF}" destId="{F38FBAEF-D6A6-4107-BB7B-B371F4245690}" srcOrd="1" destOrd="1" presId="urn:microsoft.com/office/officeart/2005/8/layout/cycle4#1"/>
    <dgm:cxn modelId="{3E00E1A5-AE4D-4474-9E00-696217CC14F1}" srcId="{9A57DDBB-0652-411F-B3D6-17EF5757730F}" destId="{437A4B75-CD10-462A-9575-5D493D3A53D9}" srcOrd="3" destOrd="0" parTransId="{D49A55AB-CC09-40ED-A3C4-A51E01AD9D1F}" sibTransId="{88A363AC-52A1-4B59-8B16-7C7BD7A53A6C}"/>
    <dgm:cxn modelId="{C03ADB1E-592F-4C62-AF89-67D3B4F2B64A}" srcId="{9A57DDBB-0652-411F-B3D6-17EF5757730F}" destId="{4764B9BB-BFA9-4CFE-B5D0-55956049A598}" srcOrd="1" destOrd="0" parTransId="{2BB0EB71-91A2-467B-BCEF-105DA7369764}" sibTransId="{5C1BC38B-E055-43A1-83EF-F147F31CCBA0}"/>
    <dgm:cxn modelId="{B7DEA515-832B-440E-B36D-200BDB9A447A}" type="presOf" srcId="{9A57DDBB-0652-411F-B3D6-17EF5757730F}" destId="{7D8267F7-0008-4982-B27F-B0D4D10492C2}" srcOrd="0" destOrd="0" presId="urn:microsoft.com/office/officeart/2005/8/layout/cycle4#1"/>
    <dgm:cxn modelId="{CDF8AE3C-B0E0-4ED1-A28D-9CCC9D29D7C4}" type="presOf" srcId="{DE80079E-A506-4C10-97D8-23C7F76D27A9}" destId="{05A492BE-E4D0-43C0-8AFB-8505C8145084}" srcOrd="1" destOrd="3" presId="urn:microsoft.com/office/officeart/2005/8/layout/cycle4#1"/>
    <dgm:cxn modelId="{03CCA66F-B9B9-4261-97DE-E838832BCCBF}" type="presOf" srcId="{B3D8281D-6630-45AF-8EF4-BE1C2BC1A288}" destId="{E174A206-D2C2-47DC-9163-C6428108BC50}" srcOrd="0" destOrd="0" presId="urn:microsoft.com/office/officeart/2005/8/layout/cycle4#1"/>
    <dgm:cxn modelId="{8A26D587-5558-4286-A643-00AF14166A5C}" type="presParOf" srcId="{7D8267F7-0008-4982-B27F-B0D4D10492C2}" destId="{7979049A-A19F-4780-92E0-220DD1E15594}" srcOrd="0" destOrd="0" presId="urn:microsoft.com/office/officeart/2005/8/layout/cycle4#1"/>
    <dgm:cxn modelId="{B46FA7D6-DB31-46FA-BCA8-71EDA4BC7C96}" type="presParOf" srcId="{7979049A-A19F-4780-92E0-220DD1E15594}" destId="{61FC6DB6-BE90-4AEA-BCB5-379BCF569A8B}" srcOrd="0" destOrd="0" presId="urn:microsoft.com/office/officeart/2005/8/layout/cycle4#1"/>
    <dgm:cxn modelId="{61E0E2DC-386B-4699-B4F8-EDE45A3DA70F}" type="presParOf" srcId="{61FC6DB6-BE90-4AEA-BCB5-379BCF569A8B}" destId="{E174A206-D2C2-47DC-9163-C6428108BC50}" srcOrd="0" destOrd="0" presId="urn:microsoft.com/office/officeart/2005/8/layout/cycle4#1"/>
    <dgm:cxn modelId="{352AA036-B6C4-4D30-9879-64757D8B47EA}" type="presParOf" srcId="{61FC6DB6-BE90-4AEA-BCB5-379BCF569A8B}" destId="{05A492BE-E4D0-43C0-8AFB-8505C8145084}" srcOrd="1" destOrd="0" presId="urn:microsoft.com/office/officeart/2005/8/layout/cycle4#1"/>
    <dgm:cxn modelId="{2D9DFFEF-2630-40ED-9A9F-C0F88952187B}" type="presParOf" srcId="{7979049A-A19F-4780-92E0-220DD1E15594}" destId="{AF9C78E8-CC75-4F8E-B957-5E9A20C47F49}" srcOrd="1" destOrd="0" presId="urn:microsoft.com/office/officeart/2005/8/layout/cycle4#1"/>
    <dgm:cxn modelId="{46B36F8B-877F-48E1-AEEE-148EC63E655D}" type="presParOf" srcId="{AF9C78E8-CC75-4F8E-B957-5E9A20C47F49}" destId="{3661D76B-52AC-4587-A5B9-D8B26505D54A}" srcOrd="0" destOrd="0" presId="urn:microsoft.com/office/officeart/2005/8/layout/cycle4#1"/>
    <dgm:cxn modelId="{3D421061-4A34-4750-9C95-15FAEDE702A1}" type="presParOf" srcId="{AF9C78E8-CC75-4F8E-B957-5E9A20C47F49}" destId="{D4864F7D-8A01-4999-8857-C104B0F1C3E0}" srcOrd="1" destOrd="0" presId="urn:microsoft.com/office/officeart/2005/8/layout/cycle4#1"/>
    <dgm:cxn modelId="{A37664E0-349C-4774-8D63-9D2DD230E7C9}" type="presParOf" srcId="{7979049A-A19F-4780-92E0-220DD1E15594}" destId="{3DC033B7-D565-45F0-B894-48321DCD06A8}" srcOrd="2" destOrd="0" presId="urn:microsoft.com/office/officeart/2005/8/layout/cycle4#1"/>
    <dgm:cxn modelId="{D8268FE1-8A33-4C99-ADCD-1190BA40EF6A}" type="presParOf" srcId="{3DC033B7-D565-45F0-B894-48321DCD06A8}" destId="{33AD3142-00AC-4C00-BB5B-7C14B135A737}" srcOrd="0" destOrd="0" presId="urn:microsoft.com/office/officeart/2005/8/layout/cycle4#1"/>
    <dgm:cxn modelId="{2E0F0D14-78FE-4BBC-B093-5AC953CFF669}" type="presParOf" srcId="{3DC033B7-D565-45F0-B894-48321DCD06A8}" destId="{DA7183F9-1878-4530-94D2-66887095DDD4}" srcOrd="1" destOrd="0" presId="urn:microsoft.com/office/officeart/2005/8/layout/cycle4#1"/>
    <dgm:cxn modelId="{E72F6525-CA39-425C-8660-9CF5BDE0D0FC}" type="presParOf" srcId="{7979049A-A19F-4780-92E0-220DD1E15594}" destId="{DF8FCA47-1BEA-44E7-9559-924B6E3B9FCD}" srcOrd="3" destOrd="0" presId="urn:microsoft.com/office/officeart/2005/8/layout/cycle4#1"/>
    <dgm:cxn modelId="{CCCFEF7C-DA66-40AB-9068-8C6D6530DEE5}" type="presParOf" srcId="{DF8FCA47-1BEA-44E7-9559-924B6E3B9FCD}" destId="{A171FB57-39A1-4FCA-9D0F-5AE585516377}" srcOrd="0" destOrd="0" presId="urn:microsoft.com/office/officeart/2005/8/layout/cycle4#1"/>
    <dgm:cxn modelId="{52172AFB-1DC1-40C8-A657-827E487FB116}" type="presParOf" srcId="{DF8FCA47-1BEA-44E7-9559-924B6E3B9FCD}" destId="{F38FBAEF-D6A6-4107-BB7B-B371F4245690}" srcOrd="1" destOrd="0" presId="urn:microsoft.com/office/officeart/2005/8/layout/cycle4#1"/>
    <dgm:cxn modelId="{09085578-3D35-422B-9110-7F8DB6A42138}" type="presParOf" srcId="{7979049A-A19F-4780-92E0-220DD1E15594}" destId="{55738587-5A6A-4EA3-91AB-FE057F5DD394}" srcOrd="4" destOrd="0" presId="urn:microsoft.com/office/officeart/2005/8/layout/cycle4#1"/>
    <dgm:cxn modelId="{31D8B768-A0D4-4EBD-8FD0-AC56DC4E8DD4}" type="presParOf" srcId="{7D8267F7-0008-4982-B27F-B0D4D10492C2}" destId="{4F7FBC58-BB5A-4CC9-A4F0-8C188F3ABF4F}" srcOrd="1" destOrd="0" presId="urn:microsoft.com/office/officeart/2005/8/layout/cycle4#1"/>
    <dgm:cxn modelId="{16B506A8-D3B5-44E9-A431-F451EF6F038A}" type="presParOf" srcId="{4F7FBC58-BB5A-4CC9-A4F0-8C188F3ABF4F}" destId="{2DC07C69-D8AE-440E-BBFF-4C99FD08B588}" srcOrd="0" destOrd="0" presId="urn:microsoft.com/office/officeart/2005/8/layout/cycle4#1"/>
    <dgm:cxn modelId="{335E394F-8081-4D32-9D36-29989897A5A5}" type="presParOf" srcId="{4F7FBC58-BB5A-4CC9-A4F0-8C188F3ABF4F}" destId="{C6933695-11C4-44EE-80E9-7EADE187CCE0}" srcOrd="1" destOrd="0" presId="urn:microsoft.com/office/officeart/2005/8/layout/cycle4#1"/>
    <dgm:cxn modelId="{DB2AD75B-C90D-45CB-A519-91D260B8DBA8}" type="presParOf" srcId="{4F7FBC58-BB5A-4CC9-A4F0-8C188F3ABF4F}" destId="{017C5B3C-82D4-48A3-8A36-956201D3AA86}" srcOrd="2" destOrd="0" presId="urn:microsoft.com/office/officeart/2005/8/layout/cycle4#1"/>
    <dgm:cxn modelId="{571F9B6B-C667-4DB2-99C0-DB2619DF6DCD}" type="presParOf" srcId="{4F7FBC58-BB5A-4CC9-A4F0-8C188F3ABF4F}" destId="{1D9FC1E1-5A43-4EDD-AFBB-2E6C2791A8CB}" srcOrd="3" destOrd="0" presId="urn:microsoft.com/office/officeart/2005/8/layout/cycle4#1"/>
    <dgm:cxn modelId="{91F100DC-8BE8-4C97-A150-B9416CA2A644}" type="presParOf" srcId="{4F7FBC58-BB5A-4CC9-A4F0-8C188F3ABF4F}" destId="{268A757B-E9DF-4AC6-892E-6595CB0408DC}" srcOrd="4" destOrd="0" presId="urn:microsoft.com/office/officeart/2005/8/layout/cycle4#1"/>
    <dgm:cxn modelId="{00C6CD38-E8F3-4AA6-9BEC-49F8E8041DDC}" type="presParOf" srcId="{7D8267F7-0008-4982-B27F-B0D4D10492C2}" destId="{831076CA-AB91-4E37-8E0A-43608BC9553E}" srcOrd="2" destOrd="0" presId="urn:microsoft.com/office/officeart/2005/8/layout/cycle4#1"/>
    <dgm:cxn modelId="{A84FACB7-7B4F-4F94-AB2B-256A86CD5A3C}" type="presParOf" srcId="{7D8267F7-0008-4982-B27F-B0D4D10492C2}" destId="{FF972976-DFF0-4EA3-899B-2B96D7676378}"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D3142-00AC-4C00-BB5B-7C14B135A737}">
      <dsp:nvSpPr>
        <dsp:cNvPr id="0" name=""/>
        <dsp:cNvSpPr/>
      </dsp:nvSpPr>
      <dsp:spPr>
        <a:xfrm>
          <a:off x="4852785" y="3231719"/>
          <a:ext cx="3127365" cy="1520808"/>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kern="1200" baseline="0" dirty="0" smtClean="0"/>
            <a:t>Analysis of Carers Workers in  NMDS-SC (Hussein &amp; Manthorpe, 2012)</a:t>
          </a:r>
          <a:endParaRPr lang="en-GB" sz="1200" kern="1200" baseline="0" dirty="0"/>
        </a:p>
      </dsp:txBody>
      <dsp:txXfrm>
        <a:off x="5790995" y="3611921"/>
        <a:ext cx="2189156" cy="1140606"/>
      </dsp:txXfrm>
    </dsp:sp>
    <dsp:sp modelId="{A171FB57-39A1-4FCA-9D0F-5AE585516377}">
      <dsp:nvSpPr>
        <dsp:cNvPr id="0" name=""/>
        <dsp:cNvSpPr/>
      </dsp:nvSpPr>
      <dsp:spPr>
        <a:xfrm>
          <a:off x="460983" y="3196542"/>
          <a:ext cx="2347748" cy="1520808"/>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baseline="0" dirty="0" smtClean="0"/>
            <a:t>Care plans</a:t>
          </a:r>
          <a:endParaRPr lang="en-GB" sz="1600" kern="1200" baseline="0" dirty="0"/>
        </a:p>
        <a:p>
          <a:pPr marL="171450" lvl="1" indent="-171450" algn="l" defTabSz="711200">
            <a:lnSpc>
              <a:spcPct val="90000"/>
            </a:lnSpc>
            <a:spcBef>
              <a:spcPct val="0"/>
            </a:spcBef>
            <a:spcAft>
              <a:spcPct val="15000"/>
            </a:spcAft>
            <a:buChar char="••"/>
          </a:pPr>
          <a:r>
            <a:rPr lang="en-GB" sz="1600" kern="1200" baseline="0" dirty="0" smtClean="0"/>
            <a:t>Leaflets and brochures</a:t>
          </a:r>
          <a:endParaRPr lang="en-GB" sz="1600" kern="1200" baseline="0" dirty="0"/>
        </a:p>
      </dsp:txBody>
      <dsp:txXfrm>
        <a:off x="460983" y="3576744"/>
        <a:ext cx="1643424" cy="1140606"/>
      </dsp:txXfrm>
    </dsp:sp>
    <dsp:sp modelId="{3661D76B-52AC-4587-A5B9-D8B26505D54A}">
      <dsp:nvSpPr>
        <dsp:cNvPr id="0" name=""/>
        <dsp:cNvSpPr/>
      </dsp:nvSpPr>
      <dsp:spPr>
        <a:xfrm>
          <a:off x="4885997" y="77971"/>
          <a:ext cx="3178898" cy="1520808"/>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baseline="0" dirty="0" smtClean="0"/>
            <a:t>National survey of councils with social services responsibilities</a:t>
          </a:r>
          <a:endParaRPr lang="en-GB" sz="1600" kern="1200" baseline="0" dirty="0"/>
        </a:p>
      </dsp:txBody>
      <dsp:txXfrm>
        <a:off x="5839666" y="77971"/>
        <a:ext cx="2225229" cy="1140606"/>
      </dsp:txXfrm>
    </dsp:sp>
    <dsp:sp modelId="{E174A206-D2C2-47DC-9163-C6428108BC50}">
      <dsp:nvSpPr>
        <dsp:cNvPr id="0" name=""/>
        <dsp:cNvSpPr/>
      </dsp:nvSpPr>
      <dsp:spPr>
        <a:xfrm>
          <a:off x="0" y="77971"/>
          <a:ext cx="3030333" cy="1520808"/>
        </a:xfrm>
        <a:prstGeom prst="roundRect">
          <a:avLst>
            <a:gd name="adj" fmla="val 10000"/>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baseline="0" dirty="0" smtClean="0"/>
            <a:t>Family carers</a:t>
          </a:r>
          <a:endParaRPr lang="en-GB" sz="1600" kern="1200" baseline="0" dirty="0"/>
        </a:p>
        <a:p>
          <a:pPr marL="171450" lvl="1" indent="-171450" algn="l" defTabSz="711200">
            <a:lnSpc>
              <a:spcPct val="90000"/>
            </a:lnSpc>
            <a:spcBef>
              <a:spcPct val="0"/>
            </a:spcBef>
            <a:spcAft>
              <a:spcPct val="15000"/>
            </a:spcAft>
            <a:buChar char="••"/>
          </a:pPr>
          <a:r>
            <a:rPr lang="en-GB" sz="1600" kern="1200" baseline="0" dirty="0" smtClean="0"/>
            <a:t>Carers' workers</a:t>
          </a:r>
          <a:endParaRPr lang="en-GB" sz="1600" kern="1200" baseline="0" dirty="0"/>
        </a:p>
        <a:p>
          <a:pPr marL="171450" lvl="1" indent="-171450" algn="l" defTabSz="711200">
            <a:lnSpc>
              <a:spcPct val="90000"/>
            </a:lnSpc>
            <a:spcBef>
              <a:spcPct val="0"/>
            </a:spcBef>
            <a:spcAft>
              <a:spcPct val="15000"/>
            </a:spcAft>
            <a:buChar char="••"/>
          </a:pPr>
          <a:r>
            <a:rPr lang="en-GB" sz="1600" kern="1200" baseline="0" dirty="0" smtClean="0"/>
            <a:t>Voluntary organisations</a:t>
          </a:r>
          <a:endParaRPr lang="en-GB" sz="1600" kern="1200" baseline="0" dirty="0"/>
        </a:p>
        <a:p>
          <a:pPr marL="171450" lvl="1" indent="-171450" algn="l" defTabSz="711200">
            <a:lnSpc>
              <a:spcPct val="90000"/>
            </a:lnSpc>
            <a:spcBef>
              <a:spcPct val="0"/>
            </a:spcBef>
            <a:spcAft>
              <a:spcPct val="15000"/>
            </a:spcAft>
            <a:buChar char="••"/>
          </a:pPr>
          <a:r>
            <a:rPr lang="en-GB" sz="1600" kern="1200" baseline="0" dirty="0" smtClean="0"/>
            <a:t>Commissioners</a:t>
          </a:r>
          <a:endParaRPr lang="en-GB" sz="1600" kern="1200" baseline="0" dirty="0"/>
        </a:p>
      </dsp:txBody>
      <dsp:txXfrm>
        <a:off x="0" y="77971"/>
        <a:ext cx="2121233" cy="1140606"/>
      </dsp:txXfrm>
    </dsp:sp>
    <dsp:sp modelId="{2DC07C69-D8AE-440E-BBFF-4C99FD08B588}">
      <dsp:nvSpPr>
        <dsp:cNvPr id="0" name=""/>
        <dsp:cNvSpPr/>
      </dsp:nvSpPr>
      <dsp:spPr>
        <a:xfrm>
          <a:off x="1927407" y="311865"/>
          <a:ext cx="2057844" cy="2057844"/>
        </a:xfrm>
        <a:prstGeom prst="pieWedg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Interviews</a:t>
          </a:r>
          <a:endParaRPr lang="en-GB" sz="1700" kern="1200" dirty="0"/>
        </a:p>
      </dsp:txBody>
      <dsp:txXfrm>
        <a:off x="1927407" y="311865"/>
        <a:ext cx="2057844" cy="2057844"/>
      </dsp:txXfrm>
    </dsp:sp>
    <dsp:sp modelId="{C6933695-11C4-44EE-80E9-7EADE187CCE0}">
      <dsp:nvSpPr>
        <dsp:cNvPr id="0" name=""/>
        <dsp:cNvSpPr/>
      </dsp:nvSpPr>
      <dsp:spPr>
        <a:xfrm rot="5400000">
          <a:off x="4032457" y="365822"/>
          <a:ext cx="2057844" cy="2057844"/>
        </a:xfrm>
        <a:prstGeom prst="pieWedge">
          <a:avLst/>
        </a:prstGeom>
        <a:solidFill>
          <a:schemeClr val="accent2"/>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smtClean="0"/>
            <a:t>Survey</a:t>
          </a:r>
          <a:endParaRPr lang="en-GB" sz="1700" kern="1200" dirty="0"/>
        </a:p>
      </dsp:txBody>
      <dsp:txXfrm rot="5400000">
        <a:off x="4032457" y="365822"/>
        <a:ext cx="2057844" cy="2057844"/>
      </dsp:txXfrm>
    </dsp:sp>
    <dsp:sp modelId="{017C5B3C-82D4-48A3-8A36-956201D3AA86}">
      <dsp:nvSpPr>
        <dsp:cNvPr id="0" name=""/>
        <dsp:cNvSpPr/>
      </dsp:nvSpPr>
      <dsp:spPr>
        <a:xfrm rot="10800000">
          <a:off x="4079973" y="2423789"/>
          <a:ext cx="2057844" cy="2057844"/>
        </a:xfrm>
        <a:prstGeom prst="pieWedge">
          <a:avLst/>
        </a:prstGeom>
        <a:solidFill>
          <a:schemeClr val="accent1">
            <a:lumMod val="20000"/>
            <a:lumOff val="8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National workforce data</a:t>
          </a:r>
          <a:endParaRPr lang="en-GB" sz="1800" kern="1200" dirty="0"/>
        </a:p>
      </dsp:txBody>
      <dsp:txXfrm rot="10800000">
        <a:off x="4079973" y="2423789"/>
        <a:ext cx="2057844" cy="2057844"/>
      </dsp:txXfrm>
    </dsp:sp>
    <dsp:sp modelId="{1D9FC1E1-5A43-4EDD-AFBB-2E6C2791A8CB}">
      <dsp:nvSpPr>
        <dsp:cNvPr id="0" name=""/>
        <dsp:cNvSpPr/>
      </dsp:nvSpPr>
      <dsp:spPr>
        <a:xfrm rot="16200000">
          <a:off x="1927407" y="2475009"/>
          <a:ext cx="2057844" cy="2057844"/>
        </a:xfrm>
        <a:prstGeom prst="pieWedge">
          <a:avLst/>
        </a:prstGeom>
        <a:solidFill>
          <a:schemeClr val="accent3">
            <a:lumMod val="60000"/>
            <a:lum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Documents</a:t>
          </a:r>
          <a:endParaRPr lang="en-GB" sz="1600" kern="1200" dirty="0"/>
        </a:p>
      </dsp:txBody>
      <dsp:txXfrm rot="16200000">
        <a:off x="1927407" y="2475009"/>
        <a:ext cx="2057844" cy="2057844"/>
      </dsp:txXfrm>
    </dsp:sp>
    <dsp:sp modelId="{831076CA-AB91-4E37-8E0A-43608BC9553E}">
      <dsp:nvSpPr>
        <dsp:cNvPr id="0" name=""/>
        <dsp:cNvSpPr/>
      </dsp:nvSpPr>
      <dsp:spPr>
        <a:xfrm>
          <a:off x="3677196" y="1948536"/>
          <a:ext cx="710502" cy="617828"/>
        </a:xfrm>
        <a:prstGeom prst="circular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72976-DFF0-4EA3-899B-2B96D7676378}">
      <dsp:nvSpPr>
        <dsp:cNvPr id="0" name=""/>
        <dsp:cNvSpPr/>
      </dsp:nvSpPr>
      <dsp:spPr>
        <a:xfrm rot="10800000">
          <a:off x="3677196" y="2186162"/>
          <a:ext cx="710502" cy="617828"/>
        </a:xfrm>
        <a:prstGeom prst="circular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6184F-645C-44BC-A197-99F443A50429}" type="datetimeFigureOut">
              <a:rPr lang="en-GB" smtClean="0"/>
              <a:t>04/10/2012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2AADD-D4C9-4AFA-B4AA-BF08877E666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7334E5-2DE8-4C7A-A7C4-CFBEA33944BB}"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1" hangingPunct="1"/>
            <a:fld id="{7CA47EC6-4732-42CE-B099-30B72658AB3F}" type="slidenum">
              <a:rPr lang="en-US" sz="1200" b="0">
                <a:latin typeface="Arial" charset="0"/>
              </a:rPr>
              <a:pPr algn="r" eaLnBrk="1" hangingPunct="1"/>
              <a:t>17</a:t>
            </a:fld>
            <a:endParaRPr lang="en-US" sz="1200" b="0">
              <a:latin typeface="Arial" charset="0"/>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GB"/>
          </a:p>
        </p:txBody>
      </p:sp>
      <p:sp>
        <p:nvSpPr>
          <p:cNvPr id="8" name="Footer Placeholder 7"/>
          <p:cNvSpPr>
            <a:spLocks noGrp="1"/>
          </p:cNvSpPr>
          <p:nvPr>
            <p:ph type="ftr" sz="quarter" idx="11"/>
          </p:nvPr>
        </p:nvSpPr>
        <p:spPr/>
        <p:txBody>
          <a:bodyPr/>
          <a:lstStyle>
            <a:extLst/>
          </a:lstStyle>
          <a:p>
            <a:r>
              <a:rPr lang="en-GB" smtClean="0"/>
              <a:t>ESRC</a:t>
            </a:r>
            <a:endParaRPr lang="en-GB"/>
          </a:p>
        </p:txBody>
      </p:sp>
      <p:sp>
        <p:nvSpPr>
          <p:cNvPr id="11" name="Slide Number Placeholder 10"/>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GB" smtClean="0"/>
              <a:t>ESRC</a:t>
            </a:r>
            <a:endParaRPr lang="en-GB"/>
          </a:p>
        </p:txBody>
      </p:sp>
      <p:sp>
        <p:nvSpPr>
          <p:cNvPr id="6" name="Slide Number Placeholder 5"/>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GB" smtClean="0"/>
              <a:t>ESRC</a:t>
            </a:r>
            <a:endParaRPr lang="en-GB"/>
          </a:p>
        </p:txBody>
      </p:sp>
      <p:sp>
        <p:nvSpPr>
          <p:cNvPr id="6" name="Slide Number Placeholder 5"/>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GB" smtClean="0"/>
              <a:t>ESRC</a:t>
            </a:r>
            <a:endParaRPr lang="en-GB"/>
          </a:p>
        </p:txBody>
      </p:sp>
      <p:sp>
        <p:nvSpPr>
          <p:cNvPr id="6" name="Slide Number Placeholder 5"/>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GB" smtClean="0"/>
              <a:t>ESRC</a:t>
            </a:r>
            <a:endParaRPr lang="en-GB"/>
          </a:p>
        </p:txBody>
      </p:sp>
      <p:sp>
        <p:nvSpPr>
          <p:cNvPr id="6" name="Slide Number Placeholder 5"/>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GB" smtClean="0"/>
              <a:t>ESRC</a:t>
            </a:r>
            <a:endParaRPr lang="en-GB"/>
          </a:p>
        </p:txBody>
      </p:sp>
      <p:sp>
        <p:nvSpPr>
          <p:cNvPr id="7" name="Slide Number Placeholder 6"/>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GB"/>
          </a:p>
        </p:txBody>
      </p:sp>
      <p:sp>
        <p:nvSpPr>
          <p:cNvPr id="8" name="Footer Placeholder 7"/>
          <p:cNvSpPr>
            <a:spLocks noGrp="1"/>
          </p:cNvSpPr>
          <p:nvPr>
            <p:ph type="ftr" sz="quarter" idx="11"/>
          </p:nvPr>
        </p:nvSpPr>
        <p:spPr/>
        <p:txBody>
          <a:bodyPr/>
          <a:lstStyle>
            <a:extLst/>
          </a:lstStyle>
          <a:p>
            <a:r>
              <a:rPr lang="en-GB" smtClean="0"/>
              <a:t>ESRC</a:t>
            </a:r>
            <a:endParaRPr lang="en-GB"/>
          </a:p>
        </p:txBody>
      </p:sp>
      <p:sp>
        <p:nvSpPr>
          <p:cNvPr id="9" name="Slide Number Placeholder 8"/>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GB"/>
          </a:p>
        </p:txBody>
      </p:sp>
      <p:sp>
        <p:nvSpPr>
          <p:cNvPr id="4" name="Footer Placeholder 3"/>
          <p:cNvSpPr>
            <a:spLocks noGrp="1"/>
          </p:cNvSpPr>
          <p:nvPr>
            <p:ph type="ftr" sz="quarter" idx="11"/>
          </p:nvPr>
        </p:nvSpPr>
        <p:spPr/>
        <p:txBody>
          <a:bodyPr/>
          <a:lstStyle>
            <a:extLst/>
          </a:lstStyle>
          <a:p>
            <a:r>
              <a:rPr lang="en-GB" smtClean="0"/>
              <a:t>ESRC</a:t>
            </a:r>
            <a:endParaRPr lang="en-GB"/>
          </a:p>
        </p:txBody>
      </p:sp>
      <p:sp>
        <p:nvSpPr>
          <p:cNvPr id="5" name="Slide Number Placeholder 4"/>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GB"/>
          </a:p>
        </p:txBody>
      </p:sp>
      <p:sp>
        <p:nvSpPr>
          <p:cNvPr id="3" name="Footer Placeholder 2"/>
          <p:cNvSpPr>
            <a:spLocks noGrp="1"/>
          </p:cNvSpPr>
          <p:nvPr>
            <p:ph type="ftr" sz="quarter" idx="11"/>
          </p:nvPr>
        </p:nvSpPr>
        <p:spPr/>
        <p:txBody>
          <a:bodyPr/>
          <a:lstStyle>
            <a:extLst/>
          </a:lstStyle>
          <a:p>
            <a:r>
              <a:rPr lang="en-GB" smtClean="0"/>
              <a:t>ESRC</a:t>
            </a:r>
            <a:endParaRPr lang="en-GB"/>
          </a:p>
        </p:txBody>
      </p:sp>
      <p:sp>
        <p:nvSpPr>
          <p:cNvPr id="4" name="Slide Number Placeholder 3"/>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GB" smtClean="0"/>
              <a:t>ESRC</a:t>
            </a:r>
            <a:endParaRPr lang="en-GB"/>
          </a:p>
        </p:txBody>
      </p:sp>
      <p:sp>
        <p:nvSpPr>
          <p:cNvPr id="7" name="Slide Number Placeholder 6"/>
          <p:cNvSpPr>
            <a:spLocks noGrp="1"/>
          </p:cNvSpPr>
          <p:nvPr>
            <p:ph type="sldNum" sz="quarter" idx="12"/>
          </p:nvPr>
        </p:nvSpPr>
        <p:spPr/>
        <p:txBody>
          <a:bodyPr/>
          <a:lstStyle>
            <a:extLst/>
          </a:lstStyle>
          <a:p>
            <a:fld id="{5D2BE2E2-99B5-4248-9B4B-92DF1AA391C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GB" smtClean="0"/>
              <a:t>ESRC</a:t>
            </a:r>
            <a:endParaRPr lang="en-GB"/>
          </a:p>
        </p:txBody>
      </p:sp>
      <p:sp>
        <p:nvSpPr>
          <p:cNvPr id="7" name="Slide Number Placeholder 6"/>
          <p:cNvSpPr>
            <a:spLocks noGrp="1"/>
          </p:cNvSpPr>
          <p:nvPr>
            <p:ph type="sldNum" sz="quarter" idx="12"/>
          </p:nvPr>
        </p:nvSpPr>
        <p:spPr/>
        <p:txBody>
          <a:bodyPr/>
          <a:lstStyle>
            <a:extLst/>
          </a:lstStyle>
          <a:p>
            <a:fld id="{5D2BE2E2-99B5-4248-9B4B-92DF1AA391CD}"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GB" smtClean="0"/>
              <a:t>ESRC</a:t>
            </a:r>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D2BE2E2-99B5-4248-9B4B-92DF1AA391C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Commissioning Carers’ Support: emerging findings from the Carer Practice Study</a:t>
            </a:r>
            <a:endParaRPr lang="en-GB" dirty="0"/>
          </a:p>
        </p:txBody>
      </p:sp>
      <p:sp>
        <p:nvSpPr>
          <p:cNvPr id="3" name="Subtitle 2"/>
          <p:cNvSpPr>
            <a:spLocks noGrp="1"/>
          </p:cNvSpPr>
          <p:nvPr>
            <p:ph type="subTitle" idx="1"/>
          </p:nvPr>
        </p:nvSpPr>
        <p:spPr/>
        <p:txBody>
          <a:bodyPr/>
          <a:lstStyle/>
          <a:p>
            <a:r>
              <a:rPr lang="en-GB" dirty="0" smtClean="0"/>
              <a:t>Jill </a:t>
            </a:r>
            <a:r>
              <a:rPr lang="en-GB" dirty="0" err="1" smtClean="0"/>
              <a:t>Manthorpe</a:t>
            </a:r>
            <a:r>
              <a:rPr lang="en-GB" dirty="0" smtClean="0"/>
              <a:t>, Jo Moriarty, </a:t>
            </a:r>
          </a:p>
          <a:p>
            <a:r>
              <a:rPr lang="en-GB" dirty="0" smtClean="0"/>
              <a:t>Michelle </a:t>
            </a:r>
            <a:r>
              <a:rPr lang="en-GB" dirty="0" err="1" smtClean="0"/>
              <a:t>Cornes</a:t>
            </a:r>
            <a:r>
              <a:rPr lang="en-GB" dirty="0" smtClean="0"/>
              <a:t> and </a:t>
            </a:r>
            <a:r>
              <a:rPr lang="en-GB" dirty="0" err="1" smtClean="0"/>
              <a:t>Shereen</a:t>
            </a:r>
            <a:r>
              <a:rPr lang="en-GB" dirty="0" smtClean="0"/>
              <a:t> Hussein</a:t>
            </a:r>
            <a:endParaRPr lang="en-GB" dirty="0"/>
          </a:p>
        </p:txBody>
      </p:sp>
      <p:sp>
        <p:nvSpPr>
          <p:cNvPr id="5" name="Date Placeholder 4"/>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r>
              <a:rPr lang="en-GB" smtClean="0"/>
              <a:t>ESRC</a:t>
            </a:r>
            <a:endParaRPr lang="en-GB"/>
          </a:p>
        </p:txBody>
      </p:sp>
      <p:sp>
        <p:nvSpPr>
          <p:cNvPr id="6" name="Slide Number Placeholder 5"/>
          <p:cNvSpPr>
            <a:spLocks noGrp="1"/>
          </p:cNvSpPr>
          <p:nvPr>
            <p:ph type="sldNum" sz="quarter" idx="12"/>
          </p:nvPr>
        </p:nvSpPr>
        <p:spPr/>
        <p:txBody>
          <a:bodyPr/>
          <a:lstStyle/>
          <a:p>
            <a:fld id="{5D2BE2E2-99B5-4248-9B4B-92DF1AA391CD}" type="slidenum">
              <a:rPr lang="en-GB" smtClean="0"/>
              <a:t>1</a:t>
            </a:fld>
            <a:endParaRPr lang="en-GB"/>
          </a:p>
        </p:txBody>
      </p:sp>
      <p:pic>
        <p:nvPicPr>
          <p:cNvPr id="8" name="Picture 7" descr="KCL red logo.jpg"/>
          <p:cNvPicPr>
            <a:picLocks noChangeAspect="1"/>
          </p:cNvPicPr>
          <p:nvPr/>
        </p:nvPicPr>
        <p:blipFill>
          <a:blip r:embed="rId2" cstate="print"/>
          <a:srcRect/>
          <a:stretch>
            <a:fillRect/>
          </a:stretch>
        </p:blipFill>
        <p:spPr bwMode="auto">
          <a:xfrm>
            <a:off x="539552" y="5373216"/>
            <a:ext cx="1435100" cy="100811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6588224" y="5085184"/>
            <a:ext cx="1907704" cy="136857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93096"/>
            <a:ext cx="8183880" cy="1051560"/>
          </a:xfrm>
        </p:spPr>
        <p:txBody>
          <a:bodyPr>
            <a:normAutofit/>
          </a:bodyPr>
          <a:lstStyle/>
          <a:p>
            <a:r>
              <a:rPr lang="en-GB" dirty="0" smtClean="0"/>
              <a:t>Commissioners’ Responses (1)</a:t>
            </a:r>
            <a:endParaRPr lang="en-GB" dirty="0"/>
          </a:p>
        </p:txBody>
      </p:sp>
      <p:sp>
        <p:nvSpPr>
          <p:cNvPr id="3" name="Content Placeholder 2"/>
          <p:cNvSpPr>
            <a:spLocks noGrp="1"/>
          </p:cNvSpPr>
          <p:nvPr>
            <p:ph idx="1"/>
          </p:nvPr>
        </p:nvSpPr>
        <p:spPr>
          <a:xfrm>
            <a:off x="502920" y="530352"/>
            <a:ext cx="8183880" cy="3834752"/>
          </a:xfrm>
        </p:spPr>
        <p:txBody>
          <a:bodyPr>
            <a:normAutofit fontScale="85000" lnSpcReduction="10000"/>
          </a:bodyPr>
          <a:lstStyle/>
          <a:p>
            <a:r>
              <a:rPr lang="en-GB" dirty="0" smtClean="0"/>
              <a:t>Almost all councils moving towards</a:t>
            </a:r>
          </a:p>
          <a:p>
            <a:pPr lvl="1"/>
            <a:r>
              <a:rPr lang="en-GB" dirty="0" smtClean="0"/>
              <a:t>Universal services available to all carers as local citizens</a:t>
            </a:r>
          </a:p>
          <a:p>
            <a:pPr lvl="1"/>
            <a:r>
              <a:rPr lang="en-GB" dirty="0" smtClean="0"/>
              <a:t>Targeted services for those with substantial/critical needs</a:t>
            </a:r>
          </a:p>
          <a:p>
            <a:pPr lvl="2"/>
            <a:r>
              <a:rPr lang="en-GB" dirty="0" smtClean="0"/>
              <a:t>Not always clear as to whether this relates to the carer or the person for whom they care</a:t>
            </a:r>
          </a:p>
          <a:p>
            <a:pPr>
              <a:tabLst>
                <a:tab pos="1879600" algn="l"/>
              </a:tabLst>
            </a:pPr>
            <a:r>
              <a:rPr lang="en-GB" dirty="0" smtClean="0"/>
              <a:t>Not clear  what effect these trends will have on support for carers but </a:t>
            </a:r>
          </a:p>
          <a:p>
            <a:pPr lvl="1">
              <a:tabLst>
                <a:tab pos="1879600" algn="l"/>
              </a:tabLst>
            </a:pPr>
            <a:r>
              <a:rPr lang="en-GB" dirty="0" smtClean="0"/>
              <a:t>Personal relationships appears key (not just the web)</a:t>
            </a:r>
          </a:p>
          <a:p>
            <a:pPr lvl="1">
              <a:tabLst>
                <a:tab pos="1879600" algn="l"/>
              </a:tabLst>
            </a:pPr>
            <a:r>
              <a:rPr lang="en-GB" dirty="0" smtClean="0"/>
              <a:t>To improve general support invest in home care workers</a:t>
            </a:r>
          </a:p>
          <a:p>
            <a:pPr lvl="1">
              <a:tabLst>
                <a:tab pos="1879600" algn="l"/>
              </a:tabLst>
            </a:pPr>
            <a:r>
              <a:rPr lang="en-GB" dirty="0" smtClean="0"/>
              <a:t>Challenge sector to see </a:t>
            </a:r>
            <a:r>
              <a:rPr lang="en-GB" dirty="0" err="1" smtClean="0"/>
              <a:t>itsel</a:t>
            </a:r>
            <a:r>
              <a:rPr lang="en-GB" dirty="0" smtClean="0"/>
              <a:t> </a:t>
            </a:r>
            <a:r>
              <a:rPr lang="en-GB" dirty="0" smtClean="0"/>
              <a:t>as carer centred</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Responses 2: From Grant Aid to Spot Purchase</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Previously grants </a:t>
            </a:r>
            <a:r>
              <a:rPr lang="en-GB" dirty="0" smtClean="0"/>
              <a:t>from local </a:t>
            </a:r>
            <a:r>
              <a:rPr lang="en-GB" dirty="0" smtClean="0"/>
              <a:t>councils </a:t>
            </a:r>
            <a:r>
              <a:rPr lang="en-GB" dirty="0" smtClean="0"/>
              <a:t>to</a:t>
            </a:r>
          </a:p>
          <a:p>
            <a:pPr lvl="1"/>
            <a:endParaRPr lang="en-GB" dirty="0" smtClean="0"/>
          </a:p>
          <a:p>
            <a:pPr lvl="1"/>
            <a:r>
              <a:rPr lang="en-GB" dirty="0" smtClean="0"/>
              <a:t>Carers Centre</a:t>
            </a:r>
            <a:endParaRPr lang="en-GB" dirty="0" smtClean="0"/>
          </a:p>
          <a:p>
            <a:pPr lvl="1"/>
            <a:r>
              <a:rPr lang="en-GB" dirty="0" smtClean="0"/>
              <a:t>Carers </a:t>
            </a:r>
            <a:r>
              <a:rPr lang="en-GB" dirty="0" smtClean="0"/>
              <a:t>local partnerships</a:t>
            </a:r>
            <a:endParaRPr lang="en-GB" dirty="0" smtClean="0"/>
          </a:p>
          <a:p>
            <a:pPr lvl="1"/>
            <a:r>
              <a:rPr lang="en-GB" dirty="0" smtClean="0"/>
              <a:t>Direct access </a:t>
            </a:r>
            <a:r>
              <a:rPr lang="en-GB" dirty="0" err="1" smtClean="0"/>
              <a:t>eg</a:t>
            </a:r>
            <a:r>
              <a:rPr lang="en-GB" dirty="0" smtClean="0"/>
              <a:t> outreach </a:t>
            </a:r>
            <a:r>
              <a:rPr lang="en-GB" dirty="0" smtClean="0"/>
              <a:t>&amp; </a:t>
            </a:r>
            <a:r>
              <a:rPr lang="en-GB" dirty="0" smtClean="0"/>
              <a:t>‘carers </a:t>
            </a:r>
            <a:r>
              <a:rPr lang="en-GB" dirty="0" smtClean="0"/>
              <a:t>cafés’</a:t>
            </a:r>
          </a:p>
          <a:p>
            <a:pPr lvl="1"/>
            <a:r>
              <a:rPr lang="en-GB" dirty="0" smtClean="0"/>
              <a:t>One closed since last year although may be taken </a:t>
            </a:r>
            <a:r>
              <a:rPr lang="en-GB" dirty="0" smtClean="0"/>
              <a:t>over</a:t>
            </a:r>
          </a:p>
          <a:p>
            <a:pPr lvl="1"/>
            <a:r>
              <a:rPr lang="en-GB" dirty="0" smtClean="0"/>
              <a:t>Legacies of Carers Grant</a:t>
            </a:r>
            <a:endParaRPr lang="en-GB" dirty="0"/>
          </a:p>
        </p:txBody>
      </p:sp>
      <p:pic>
        <p:nvPicPr>
          <p:cNvPr id="8" name="Content Placeholder 7" descr="cafe.bmp"/>
          <p:cNvPicPr>
            <a:picLocks noGrp="1" noChangeAspect="1"/>
          </p:cNvPicPr>
          <p:nvPr>
            <p:ph sz="half" idx="2"/>
          </p:nvPr>
        </p:nvPicPr>
        <p:blipFill>
          <a:blip r:embed="rId2" cstate="print"/>
          <a:stretch>
            <a:fillRect/>
          </a:stretch>
        </p:blipFill>
        <p:spPr>
          <a:xfrm>
            <a:off x="4644008" y="1196752"/>
            <a:ext cx="3886200" cy="2914650"/>
          </a:xfrm>
        </p:spPr>
      </p:pic>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dirty="0"/>
          </a:p>
        </p:txBody>
      </p:sp>
      <p:sp>
        <p:nvSpPr>
          <p:cNvPr id="7" name="Footer Placeholder 6"/>
          <p:cNvSpPr>
            <a:spLocks noGrp="1"/>
          </p:cNvSpPr>
          <p:nvPr>
            <p:ph type="ftr" sz="quarter" idx="11"/>
          </p:nvPr>
        </p:nvSpPr>
        <p:spPr>
          <a:xfrm>
            <a:off x="609600" y="6248206"/>
            <a:ext cx="5421083" cy="365125"/>
          </a:xfrm>
          <a:prstGeom prst="rect">
            <a:avLst/>
          </a:prstGeom>
        </p:spPr>
        <p:txBody>
          <a:bodyPr/>
          <a:lstStyle/>
          <a:p>
            <a:r>
              <a:rPr lang="en-US" dirty="0" smtClean="0"/>
              <a:t>ESRC</a:t>
            </a:r>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normAutofit/>
          </a:bodyPr>
          <a:lstStyle/>
          <a:p>
            <a:pPr algn="ctr"/>
            <a:fld id="{1AD93096-5B34-4342-9326-69289CEAE4C2}" type="slidenum">
              <a:rPr lang="en-US" smtClean="0"/>
              <a:pPr algn="ct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Commissioners’ Responses (3) Outsourcing</a:t>
            </a:r>
            <a:endParaRPr lang="en-GB" dirty="0"/>
          </a:p>
        </p:txBody>
      </p:sp>
      <p:sp>
        <p:nvSpPr>
          <p:cNvPr id="3" name="Content Placeholder 2"/>
          <p:cNvSpPr>
            <a:spLocks noGrp="1"/>
          </p:cNvSpPr>
          <p:nvPr>
            <p:ph idx="1"/>
          </p:nvPr>
        </p:nvSpPr>
        <p:spPr/>
        <p:txBody>
          <a:bodyPr/>
          <a:lstStyle/>
          <a:p>
            <a:r>
              <a:rPr lang="en-GB" dirty="0" smtClean="0"/>
              <a:t>Two examples of local carers’ organisations being asked to take on the role of co-ordinating carers forum/carers council from the </a:t>
            </a:r>
            <a:r>
              <a:rPr lang="en-GB" dirty="0" smtClean="0"/>
              <a:t>council</a:t>
            </a:r>
          </a:p>
          <a:p>
            <a:r>
              <a:rPr lang="en-GB" dirty="0" smtClean="0"/>
              <a:t>Thinking around carers’ assessments (prior to Care and Support White Paper)</a:t>
            </a:r>
          </a:p>
          <a:p>
            <a:r>
              <a:rPr lang="en-GB" dirty="0" smtClean="0"/>
              <a:t>More expectations of welfare rights</a:t>
            </a: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ESRC</a:t>
            </a:r>
            <a:endParaRPr lang="en-GB"/>
          </a:p>
        </p:txBody>
      </p:sp>
      <p:sp>
        <p:nvSpPr>
          <p:cNvPr id="5" name="Slide Number Placeholder 4"/>
          <p:cNvSpPr>
            <a:spLocks noGrp="1"/>
          </p:cNvSpPr>
          <p:nvPr>
            <p:ph type="sldNum" sz="quarter" idx="12"/>
          </p:nvPr>
        </p:nvSpPr>
        <p:spPr/>
        <p:txBody>
          <a:bodyPr/>
          <a:lstStyle/>
          <a:p>
            <a:fld id="{DDCFFDBE-F3C2-4D9D-BCF7-7673A25D8016}" type="slidenum">
              <a:rPr lang="en-GB" smtClean="0"/>
              <a:pPr/>
              <a:t>12</a:t>
            </a:fld>
            <a:endParaRPr lang="en-GB"/>
          </a:p>
        </p:txBody>
      </p:sp>
      <p:pic>
        <p:nvPicPr>
          <p:cNvPr id="7" name="Picture 7" descr="C:\Documents and Settings\joannam\Local Settings\Temporary Internet Files\Content.IE5\7ANXKL2E\MP900309057[1].jpg"/>
          <p:cNvPicPr>
            <a:picLocks noChangeAspect="1" noChangeArrowheads="1"/>
          </p:cNvPicPr>
          <p:nvPr/>
        </p:nvPicPr>
        <p:blipFill>
          <a:blip r:embed="rId2" cstate="print"/>
          <a:srcRect/>
          <a:stretch>
            <a:fillRect/>
          </a:stretch>
        </p:blipFill>
        <p:spPr bwMode="auto">
          <a:xfrm>
            <a:off x="6876256" y="3789040"/>
            <a:ext cx="1753479" cy="11572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The </a:t>
            </a:r>
            <a:r>
              <a:rPr lang="en-GB" dirty="0" smtClean="0"/>
              <a:t>commissioner’s dilemma (1) </a:t>
            </a:r>
            <a:r>
              <a:rPr lang="en-GB" dirty="0" smtClean="0"/>
              <a:t>Effectiveness?</a:t>
            </a:r>
            <a:endParaRPr lang="en-GB" dirty="0"/>
          </a:p>
        </p:txBody>
      </p:sp>
      <p:sp>
        <p:nvSpPr>
          <p:cNvPr id="8" name="Content Placeholder 7"/>
          <p:cNvSpPr>
            <a:spLocks noGrp="1"/>
          </p:cNvSpPr>
          <p:nvPr>
            <p:ph sz="half" idx="1"/>
          </p:nvPr>
        </p:nvSpPr>
        <p:spPr/>
        <p:txBody>
          <a:bodyPr>
            <a:normAutofit fontScale="70000" lnSpcReduction="20000"/>
          </a:bodyPr>
          <a:lstStyle/>
          <a:p>
            <a:r>
              <a:rPr lang="en-GB" dirty="0" smtClean="0"/>
              <a:t>I helped a lady who is a carer of her… son …and it’s very full on for her and she just needed a day to herself.  So with our direct payments … she took herself off for a day’s pampering.  That’s what she wanted to do so she had a massage, her hair cut and coloured, her fingers done, a pedicure. So that was quite nice for her and she’s ever so grateful and it’s boosted her batteries no end feeling good about herself </a:t>
            </a:r>
            <a:r>
              <a:rPr lang="en-GB" sz="1200" dirty="0" smtClean="0"/>
              <a:t>(WORKER15)</a:t>
            </a:r>
            <a:endParaRPr lang="en-GB" sz="1200" dirty="0"/>
          </a:p>
        </p:txBody>
      </p:sp>
      <p:pic>
        <p:nvPicPr>
          <p:cNvPr id="10" name="Content Placeholder 9" descr="download.jpg"/>
          <p:cNvPicPr>
            <a:picLocks noGrp="1" noChangeAspect="1"/>
          </p:cNvPicPr>
          <p:nvPr>
            <p:ph sz="half" idx="2"/>
          </p:nvPr>
        </p:nvPicPr>
        <p:blipFill>
          <a:blip r:embed="rId2" cstate="print"/>
          <a:stretch>
            <a:fillRect/>
          </a:stretch>
        </p:blipFill>
        <p:spPr>
          <a:xfrm>
            <a:off x="5076056" y="2060848"/>
            <a:ext cx="3825128" cy="2428007"/>
          </a:xfrm>
        </p:spPr>
      </p:pic>
      <p:sp>
        <p:nvSpPr>
          <p:cNvPr id="9" name="Date Placeholder 8"/>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ESRC</a:t>
            </a:r>
            <a:endParaRPr lang="en-GB"/>
          </a:p>
        </p:txBody>
      </p:sp>
      <p:sp>
        <p:nvSpPr>
          <p:cNvPr id="6" name="Slide Number Placeholder 5"/>
          <p:cNvSpPr>
            <a:spLocks noGrp="1"/>
          </p:cNvSpPr>
          <p:nvPr>
            <p:ph type="sldNum" sz="quarter" idx="12"/>
          </p:nvPr>
        </p:nvSpPr>
        <p:spPr/>
        <p:txBody>
          <a:bodyPr/>
          <a:lstStyle/>
          <a:p>
            <a:fld id="{0DBDF630-39FE-40D9-9CD7-FE59C4C1636F}"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not?</a:t>
            </a:r>
            <a:endParaRPr lang="en-GB" dirty="0"/>
          </a:p>
        </p:txBody>
      </p:sp>
      <p:sp>
        <p:nvSpPr>
          <p:cNvPr id="3" name="Content Placeholder 2"/>
          <p:cNvSpPr>
            <a:spLocks noGrp="1"/>
          </p:cNvSpPr>
          <p:nvPr>
            <p:ph sz="half" idx="1"/>
          </p:nvPr>
        </p:nvSpPr>
        <p:spPr>
          <a:xfrm>
            <a:off x="514352" y="980728"/>
            <a:ext cx="3931920" cy="3938744"/>
          </a:xfrm>
        </p:spPr>
        <p:txBody>
          <a:bodyPr>
            <a:normAutofit fontScale="70000" lnSpcReduction="20000"/>
          </a:bodyPr>
          <a:lstStyle/>
          <a:p>
            <a:r>
              <a:rPr lang="en-GB" dirty="0" smtClean="0"/>
              <a:t>I think these pamper days are a waste of time… You don’t get people that are trapped in their houses, the 91 year old looking after the 89 year old.  They don’t come out for a pamper day.  And your pampering lasts how long?  And you remember it for how long?  What difference does it make to your life in the grand scheme of things at the end of the day?  It makes the people who put it on feel good, and it makes the funders feel great </a:t>
            </a:r>
            <a:r>
              <a:rPr lang="en-GB" sz="2000" dirty="0" smtClean="0"/>
              <a:t>(WORKER18)</a:t>
            </a:r>
          </a:p>
          <a:p>
            <a:endParaRPr lang="en-GB" dirty="0"/>
          </a:p>
        </p:txBody>
      </p:sp>
      <p:sp>
        <p:nvSpPr>
          <p:cNvPr id="8" name="Content Placeholder 7"/>
          <p:cNvSpPr>
            <a:spLocks noGrp="1"/>
          </p:cNvSpPr>
          <p:nvPr>
            <p:ph sz="half" idx="2"/>
          </p:nvPr>
        </p:nvSpPr>
        <p:spPr/>
        <p:txBody>
          <a:bodyPr>
            <a:normAutofit fontScale="70000" lnSpcReduction="20000"/>
          </a:bodyPr>
          <a:lstStyle/>
          <a:p>
            <a:endParaRPr lang="en-GB"/>
          </a:p>
        </p:txBody>
      </p:sp>
      <p:sp>
        <p:nvSpPr>
          <p:cNvPr id="9" name="Date Placeholder 8"/>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ESRC</a:t>
            </a:r>
            <a:endParaRPr lang="en-GB" dirty="0"/>
          </a:p>
        </p:txBody>
      </p:sp>
      <p:sp>
        <p:nvSpPr>
          <p:cNvPr id="6" name="Slide Number Placeholder 5"/>
          <p:cNvSpPr>
            <a:spLocks noGrp="1"/>
          </p:cNvSpPr>
          <p:nvPr>
            <p:ph type="sldNum" sz="quarter" idx="12"/>
          </p:nvPr>
        </p:nvSpPr>
        <p:spPr/>
        <p:txBody>
          <a:bodyPr/>
          <a:lstStyle/>
          <a:p>
            <a:fld id="{0DBDF630-39FE-40D9-9CD7-FE59C4C1636F}" type="slidenum">
              <a:rPr lang="en-GB" smtClean="0"/>
              <a:pPr/>
              <a:t>14</a:t>
            </a:fld>
            <a:endParaRPr lang="en-GB"/>
          </a:p>
        </p:txBody>
      </p:sp>
      <p:pic>
        <p:nvPicPr>
          <p:cNvPr id="7" name="Content Placeholder 7" descr="Feet.bmp"/>
          <p:cNvPicPr>
            <a:picLocks noChangeAspect="1"/>
          </p:cNvPicPr>
          <p:nvPr/>
        </p:nvPicPr>
        <p:blipFill>
          <a:blip r:embed="rId2" cstate="print"/>
          <a:stretch>
            <a:fillRect/>
          </a:stretch>
        </p:blipFill>
        <p:spPr>
          <a:xfrm>
            <a:off x="4860032" y="1268760"/>
            <a:ext cx="3886200" cy="29146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077072"/>
            <a:ext cx="8183880" cy="1957968"/>
          </a:xfrm>
        </p:spPr>
        <p:txBody>
          <a:bodyPr>
            <a:normAutofit/>
          </a:bodyPr>
          <a:lstStyle/>
          <a:p>
            <a:r>
              <a:rPr lang="en-GB" dirty="0" smtClean="0"/>
              <a:t>The </a:t>
            </a:r>
            <a:r>
              <a:rPr lang="en-GB" dirty="0" smtClean="0"/>
              <a:t>Commissioner’s Challenge</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t>Model assumes people will recognise themselves as </a:t>
            </a:r>
            <a:r>
              <a:rPr lang="en-GB" dirty="0" smtClean="0"/>
              <a:t>carers and be proactive</a:t>
            </a:r>
            <a:endParaRPr lang="en-GB" dirty="0" smtClean="0"/>
          </a:p>
          <a:p>
            <a:r>
              <a:rPr lang="en-GB" dirty="0" smtClean="0"/>
              <a:t>HUGE research literature showing this is not the case</a:t>
            </a:r>
          </a:p>
          <a:p>
            <a:pPr lvl="1"/>
            <a:r>
              <a:rPr lang="en-GB" dirty="0" smtClean="0"/>
              <a:t>For example, Carers UK 2001 report ‘It could be you</a:t>
            </a:r>
            <a:r>
              <a:rPr lang="en-GB" dirty="0" smtClean="0"/>
              <a:t>’ </a:t>
            </a:r>
          </a:p>
          <a:p>
            <a:pPr lvl="1"/>
            <a:r>
              <a:rPr lang="en-GB" dirty="0" smtClean="0"/>
              <a:t>And our further findings of hidden, hard to reach and stigmatised carers.</a:t>
            </a:r>
            <a:endParaRPr lang="en-GB" dirty="0"/>
          </a:p>
        </p:txBody>
      </p:sp>
      <p:sp>
        <p:nvSpPr>
          <p:cNvPr id="7" name="Date Placeholder 6"/>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ESRC</a:t>
            </a:r>
            <a:endParaRPr lang="en-GB"/>
          </a:p>
        </p:txBody>
      </p:sp>
      <p:sp>
        <p:nvSpPr>
          <p:cNvPr id="6" name="Slide Number Placeholder 5"/>
          <p:cNvSpPr>
            <a:spLocks noGrp="1"/>
          </p:cNvSpPr>
          <p:nvPr>
            <p:ph type="sldNum" sz="quarter" idx="12"/>
          </p:nvPr>
        </p:nvSpPr>
        <p:spPr/>
        <p:txBody>
          <a:bodyPr/>
          <a:lstStyle/>
          <a:p>
            <a:fld id="{0DBDF630-39FE-40D9-9CD7-FE59C4C1636F}"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Thank you to….</a:t>
            </a:r>
            <a:endParaRPr lang="en-GB" dirty="0"/>
          </a:p>
        </p:txBody>
      </p:sp>
      <p:sp>
        <p:nvSpPr>
          <p:cNvPr id="8" name="Content Placeholder 7"/>
          <p:cNvSpPr>
            <a:spLocks noGrp="1"/>
          </p:cNvSpPr>
          <p:nvPr>
            <p:ph sz="half" idx="1"/>
          </p:nvPr>
        </p:nvSpPr>
        <p:spPr>
          <a:xfrm>
            <a:off x="514352" y="980728"/>
            <a:ext cx="3931920" cy="3938744"/>
          </a:xfrm>
        </p:spPr>
        <p:txBody>
          <a:bodyPr>
            <a:normAutofit fontScale="70000" lnSpcReduction="20000"/>
          </a:bodyPr>
          <a:lstStyle/>
          <a:p>
            <a:r>
              <a:rPr lang="en-GB" dirty="0" smtClean="0"/>
              <a:t>Everyone who was interviewed or who returned a survey</a:t>
            </a:r>
          </a:p>
          <a:p>
            <a:r>
              <a:rPr lang="en-GB" dirty="0" smtClean="0"/>
              <a:t>Lizzy, Jenny, Mark, and Carolyn who helped with interviewing</a:t>
            </a:r>
          </a:p>
          <a:p>
            <a:r>
              <a:rPr lang="en-GB" dirty="0" smtClean="0"/>
              <a:t>Lizzy for help with data entry and coding</a:t>
            </a:r>
          </a:p>
          <a:p>
            <a:r>
              <a:rPr lang="en-GB" dirty="0" smtClean="0"/>
              <a:t>Virtual Outsourcing, Laptop Confidential and </a:t>
            </a:r>
            <a:r>
              <a:rPr lang="en-GB" dirty="0" err="1" smtClean="0"/>
              <a:t>Voicescript</a:t>
            </a:r>
            <a:r>
              <a:rPr lang="en-GB" dirty="0" smtClean="0"/>
              <a:t> who did the transcribing</a:t>
            </a:r>
          </a:p>
          <a:p>
            <a:r>
              <a:rPr lang="en-GB" dirty="0" smtClean="0"/>
              <a:t>The Project Advisory Group and the Unit Service User and Carer Advisory Group </a:t>
            </a:r>
          </a:p>
          <a:p>
            <a:r>
              <a:rPr lang="en-GB" dirty="0" smtClean="0"/>
              <a:t>To SSCR for funding</a:t>
            </a:r>
          </a:p>
          <a:p>
            <a:r>
              <a:rPr lang="en-GB" dirty="0" smtClean="0"/>
              <a:t>To you for listening!</a:t>
            </a:r>
            <a:endParaRPr lang="en-GB" dirty="0"/>
          </a:p>
        </p:txBody>
      </p:sp>
      <p:pic>
        <p:nvPicPr>
          <p:cNvPr id="1030" name="Picture 6" descr="C:\Documents and Settings\joannam\Local Settings\Temporary Internet Files\Content.IE5\KQ2AQC4W\MP910220845[1].jpg"/>
          <p:cNvPicPr>
            <a:picLocks noGrp="1" noChangeAspect="1" noChangeArrowheads="1"/>
          </p:cNvPicPr>
          <p:nvPr>
            <p:ph sz="half" idx="2"/>
          </p:nvPr>
        </p:nvPicPr>
        <p:blipFill>
          <a:blip r:embed="rId2" cstate="print"/>
          <a:stretch>
            <a:fillRect/>
          </a:stretch>
        </p:blipFill>
        <p:spPr bwMode="auto">
          <a:xfrm>
            <a:off x="5078006" y="530225"/>
            <a:ext cx="3286937" cy="4389438"/>
          </a:xfrm>
          <a:prstGeom prst="rect">
            <a:avLst/>
          </a:prstGeom>
          <a:noFill/>
        </p:spPr>
      </p:pic>
      <p:sp>
        <p:nvSpPr>
          <p:cNvPr id="5" name="Date Placeholder 4"/>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r>
              <a:rPr lang="en-US" smtClean="0"/>
              <a:t>ESRC</a:t>
            </a:r>
            <a:endParaRPr lang="en-US"/>
          </a:p>
        </p:txBody>
      </p:sp>
      <p:sp>
        <p:nvSpPr>
          <p:cNvPr id="6" name="Slide Number Placeholder 5"/>
          <p:cNvSpPr>
            <a:spLocks noGrp="1"/>
          </p:cNvSpPr>
          <p:nvPr>
            <p:ph type="sldNum" sz="quarter" idx="12"/>
          </p:nvPr>
        </p:nvSpPr>
        <p:spPr/>
        <p:txBody>
          <a:bodyPr/>
          <a:lstStyle/>
          <a:p>
            <a:fld id="{B39A19DC-3EF2-4E11-B6C7-2FA7F5A4E0C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smtClean="0"/>
              <a:t>Disclaimer</a:t>
            </a:r>
            <a:endParaRPr lang="en-GB" dirty="0"/>
          </a:p>
        </p:txBody>
      </p:sp>
      <p:sp>
        <p:nvSpPr>
          <p:cNvPr id="54276" name="Rectangle 3"/>
          <p:cNvSpPr>
            <a:spLocks noGrp="1" noChangeArrowheads="1"/>
          </p:cNvSpPr>
          <p:nvPr>
            <p:ph idx="1"/>
          </p:nvPr>
        </p:nvSpPr>
        <p:spPr/>
        <p:txBody>
          <a:bodyPr/>
          <a:lstStyle/>
          <a:p>
            <a:pPr eaLnBrk="1" hangingPunct="1">
              <a:buFont typeface="Wingdings" pitchFamily="2" charset="2"/>
              <a:buNone/>
            </a:pPr>
            <a:r>
              <a:rPr lang="en-GB" dirty="0" smtClean="0"/>
              <a:t>	</a:t>
            </a:r>
            <a:r>
              <a:rPr lang="en-GB" sz="2400" dirty="0" smtClean="0"/>
              <a:t>The preparation of this presentation was made possible by a grant from the National Institute for Health Research (NIHR) School for Social Care Research on social care practice with carers. The views expressed in this presentation are those of the authors and not necessarily those of the NIHR School for Social Care Research or the Department of Health/NIHR</a:t>
            </a:r>
            <a:endParaRPr lang="en-US" sz="2600" dirty="0" smtClean="0">
              <a:latin typeface="Trebuchet MS" pitchFamily="34" charset="0"/>
            </a:endParaRPr>
          </a:p>
        </p:txBody>
      </p:sp>
      <p:sp>
        <p:nvSpPr>
          <p:cNvPr id="12" name="Date Placeholder 11"/>
          <p:cNvSpPr>
            <a:spLocks noGrp="1"/>
          </p:cNvSpPr>
          <p:nvPr>
            <p:ph type="dt" sz="half" idx="10"/>
          </p:nvPr>
        </p:nvSpPr>
        <p:spPr/>
        <p:txBody>
          <a:bodyPr/>
          <a:lstStyle/>
          <a:p>
            <a:endParaRPr lang="en-GB"/>
          </a:p>
        </p:txBody>
      </p:sp>
      <p:sp>
        <p:nvSpPr>
          <p:cNvPr id="13" name="Footer Placeholder 12"/>
          <p:cNvSpPr>
            <a:spLocks noGrp="1"/>
          </p:cNvSpPr>
          <p:nvPr>
            <p:ph type="ftr" sz="quarter" idx="11"/>
          </p:nvPr>
        </p:nvSpPr>
        <p:spPr/>
        <p:txBody>
          <a:bodyPr/>
          <a:lstStyle/>
          <a:p>
            <a:r>
              <a:rPr lang="en-GB" smtClean="0"/>
              <a:t>ESRC</a:t>
            </a:r>
            <a:endParaRPr lang="en-GB"/>
          </a:p>
        </p:txBody>
      </p:sp>
      <p:sp>
        <p:nvSpPr>
          <p:cNvPr id="7" name="Slide Number Placeholder 6"/>
          <p:cNvSpPr>
            <a:spLocks noGrp="1"/>
          </p:cNvSpPr>
          <p:nvPr>
            <p:ph type="sldNum" sz="quarter" idx="12"/>
          </p:nvPr>
        </p:nvSpPr>
        <p:spPr/>
        <p:txBody>
          <a:bodyPr>
            <a:normAutofit/>
          </a:bodyPr>
          <a:lstStyle/>
          <a:p>
            <a:fld id="{1AD93096-5B34-4342-9326-69289CEAE4C2}" type="slidenum">
              <a:rPr lang="en-US" smtClean="0"/>
              <a:pPr/>
              <a:t>17</a:t>
            </a:fld>
            <a:endParaRPr lang="en-US" dirty="0">
              <a:solidFill>
                <a:srgbClr val="FFFFFF"/>
              </a:solidFill>
            </a:endParaRPr>
          </a:p>
        </p:txBody>
      </p:sp>
      <p:sp>
        <p:nvSpPr>
          <p:cNvPr id="10" name="Date Placeholder 9"/>
          <p:cNvSpPr txBox="1">
            <a:spLocks noGrp="1"/>
          </p:cNvSpPr>
          <p:nvPr/>
        </p:nvSpPr>
        <p:spPr bwMode="auto">
          <a:xfrm>
            <a:off x="457200" y="6248400"/>
            <a:ext cx="2133600" cy="457200"/>
          </a:xfrm>
          <a:prstGeom prst="rect">
            <a:avLst/>
          </a:prstGeom>
          <a:noFill/>
          <a:ln>
            <a:miter lim="800000"/>
            <a:headEnd/>
            <a:tailEnd/>
          </a:ln>
        </p:spPr>
        <p:txBody>
          <a:bodyPr anchor="b"/>
          <a:lstStyle/>
          <a:p>
            <a:pPr eaLnBrk="1" hangingPunct="1">
              <a:defRPr/>
            </a:pPr>
            <a:endParaRPr lang="en-US" sz="1200" b="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73216"/>
            <a:ext cx="8183880" cy="661824"/>
          </a:xfrm>
        </p:spPr>
        <p:txBody>
          <a:bodyPr>
            <a:normAutofit fontScale="90000"/>
          </a:bodyPr>
          <a:lstStyle/>
          <a:p>
            <a:r>
              <a:rPr lang="en-GB" dirty="0" smtClean="0"/>
              <a:t>Our study: a concurrent mixed method design</a:t>
            </a:r>
            <a:endParaRPr lang="en-GB" dirty="0"/>
          </a:p>
        </p:txBody>
      </p:sp>
      <p:graphicFrame>
        <p:nvGraphicFramePr>
          <p:cNvPr id="7" name="Content Placeholder 6"/>
          <p:cNvGraphicFramePr>
            <a:graphicFrameLocks noGrp="1"/>
          </p:cNvGraphicFramePr>
          <p:nvPr>
            <p:ph idx="1"/>
          </p:nvPr>
        </p:nvGraphicFramePr>
        <p:xfrm>
          <a:off x="755576" y="260648"/>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86800" cy="1440160"/>
          </a:xfrm>
        </p:spPr>
        <p:txBody>
          <a:bodyPr>
            <a:noAutofit/>
          </a:bodyPr>
          <a:lstStyle/>
          <a:p>
            <a:pPr algn="l"/>
            <a:r>
              <a:rPr lang="en-GB" sz="2400" b="1" dirty="0" smtClean="0"/>
              <a:t>What </a:t>
            </a:r>
            <a:r>
              <a:rPr lang="en-GB" sz="2400" b="1" dirty="0" smtClean="0"/>
              <a:t>or whom is being commissioned?</a:t>
            </a:r>
            <a:br>
              <a:rPr lang="en-GB" sz="2400" b="1" dirty="0" smtClean="0"/>
            </a:br>
            <a:r>
              <a:rPr lang="en-GB" sz="2400" b="1" dirty="0" smtClean="0"/>
              <a:t>Can we </a:t>
            </a:r>
            <a:r>
              <a:rPr lang="en-GB" sz="2400" b="1" dirty="0" smtClean="0"/>
              <a:t>distinguish </a:t>
            </a:r>
            <a:r>
              <a:rPr lang="en-GB" sz="2400" b="1" dirty="0" smtClean="0"/>
              <a:t>staff supporting </a:t>
            </a:r>
            <a:r>
              <a:rPr lang="en-GB" sz="2400" dirty="0" smtClean="0"/>
              <a:t/>
            </a:r>
            <a:br>
              <a:rPr lang="en-GB" sz="2400" dirty="0" smtClean="0"/>
            </a:br>
            <a:r>
              <a:rPr lang="en-GB" sz="2400" b="1" i="1" dirty="0" smtClean="0"/>
              <a:t>family carers</a:t>
            </a:r>
            <a:r>
              <a:rPr lang="en-GB" sz="2400" b="1" dirty="0" smtClean="0"/>
              <a:t> from other social care staff? </a:t>
            </a:r>
            <a:r>
              <a:rPr lang="en-GB" sz="2000" b="1" dirty="0" smtClean="0"/>
              <a:t/>
            </a:r>
            <a:br>
              <a:rPr lang="en-GB" sz="2000" b="1" dirty="0" smtClean="0"/>
            </a:br>
            <a:endParaRPr lang="en-GB" sz="2000" dirty="0"/>
          </a:p>
        </p:txBody>
      </p:sp>
      <p:sp>
        <p:nvSpPr>
          <p:cNvPr id="3" name="Content Placeholder 2"/>
          <p:cNvSpPr>
            <a:spLocks noGrp="1"/>
          </p:cNvSpPr>
          <p:nvPr>
            <p:ph idx="1"/>
          </p:nvPr>
        </p:nvSpPr>
        <p:spPr>
          <a:xfrm>
            <a:off x="457200" y="1844824"/>
            <a:ext cx="8229600" cy="4281339"/>
          </a:xfrm>
        </p:spPr>
        <p:txBody>
          <a:bodyPr>
            <a:normAutofit fontScale="70000" lnSpcReduction="20000"/>
          </a:bodyPr>
          <a:lstStyle/>
          <a:p>
            <a:r>
              <a:rPr lang="en-GB" sz="2800" dirty="0" smtClean="0"/>
              <a:t>Of 24,301 employers who completed the NMDS-SC (June 2010)  only 0.4% (n=97) indicated that their </a:t>
            </a:r>
            <a:r>
              <a:rPr lang="en-GB" sz="2800" i="1" dirty="0" smtClean="0"/>
              <a:t>main</a:t>
            </a:r>
            <a:r>
              <a:rPr lang="en-GB" sz="2800" dirty="0" smtClean="0"/>
              <a:t> service was to support </a:t>
            </a:r>
            <a:r>
              <a:rPr lang="en-GB" sz="2800" i="1" dirty="0" smtClean="0"/>
              <a:t>family carers</a:t>
            </a:r>
            <a:r>
              <a:rPr lang="en-GB" sz="2800" dirty="0" smtClean="0"/>
              <a:t> (</a:t>
            </a:r>
            <a:r>
              <a:rPr lang="en-GB" sz="2800" dirty="0" err="1" smtClean="0"/>
              <a:t>eg</a:t>
            </a:r>
            <a:r>
              <a:rPr lang="en-GB" sz="2800" dirty="0" smtClean="0"/>
              <a:t> working in a Carers’ Centre)</a:t>
            </a:r>
          </a:p>
          <a:p>
            <a:r>
              <a:rPr lang="en-GB" sz="2800" dirty="0" smtClean="0"/>
              <a:t>BUT when considering those who provided services for carers as their main or additional service, this proportion increased to 8.5% (n=2,064) of employers</a:t>
            </a:r>
          </a:p>
          <a:p>
            <a:r>
              <a:rPr lang="en-GB" sz="2800" dirty="0" smtClean="0"/>
              <a:t>In the main </a:t>
            </a:r>
            <a:r>
              <a:rPr lang="en-GB" sz="2800" dirty="0" smtClean="0"/>
              <a:t>their employees </a:t>
            </a:r>
            <a:r>
              <a:rPr lang="en-GB" sz="2800" dirty="0" smtClean="0"/>
              <a:t>are female, part-time, home care workers – with the characteristics of being in high turnover agencies, unqualified, ‘flexible’  and working on their own</a:t>
            </a:r>
            <a:r>
              <a:rPr lang="en-GB" sz="2800" dirty="0" smtClean="0"/>
              <a:t>.</a:t>
            </a:r>
          </a:p>
          <a:p>
            <a:endParaRPr lang="en-GB" sz="1900" b="1" dirty="0"/>
          </a:p>
          <a:p>
            <a:endParaRPr lang="en-GB" sz="1900" b="1" dirty="0" smtClean="0"/>
          </a:p>
          <a:p>
            <a:endParaRPr lang="en-GB" sz="1900" b="1" dirty="0"/>
          </a:p>
          <a:p>
            <a:pPr>
              <a:buNone/>
            </a:pPr>
            <a:r>
              <a:rPr lang="en-GB" sz="1900" b="1" dirty="0" smtClean="0"/>
              <a:t>Hussein </a:t>
            </a:r>
            <a:r>
              <a:rPr lang="en-GB" sz="1900" b="1" dirty="0" smtClean="0"/>
              <a:t>and </a:t>
            </a:r>
            <a:r>
              <a:rPr lang="en-GB" sz="1900" b="1" dirty="0" err="1" smtClean="0"/>
              <a:t>Manthorpe</a:t>
            </a:r>
            <a:r>
              <a:rPr lang="en-GB" sz="1900" b="1" dirty="0" smtClean="0"/>
              <a:t> (2012</a:t>
            </a:r>
            <a:r>
              <a:rPr lang="en-GB" sz="1900" b="1" dirty="0" smtClean="0"/>
              <a:t>) The </a:t>
            </a:r>
            <a:r>
              <a:rPr lang="en-GB" sz="1900" b="1" dirty="0" smtClean="0"/>
              <a:t>diversity of staff supporting family carers in England: findings from an analysis of a national data set, </a:t>
            </a:r>
            <a:r>
              <a:rPr lang="en-GB" sz="1900" b="1" i="1" dirty="0" smtClean="0"/>
              <a:t>Equality in health and social care</a:t>
            </a:r>
            <a:endParaRPr lang="en-GB" sz="1900" i="1" dirty="0" smtClean="0"/>
          </a:p>
          <a:p>
            <a:endParaRPr lang="en-GB"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ESRC</a:t>
            </a:r>
            <a:endParaRPr lang="en-US"/>
          </a:p>
        </p:txBody>
      </p:sp>
      <p:sp>
        <p:nvSpPr>
          <p:cNvPr id="6" name="Slide Number Placeholder 5"/>
          <p:cNvSpPr>
            <a:spLocks noGrp="1"/>
          </p:cNvSpPr>
          <p:nvPr>
            <p:ph type="sldNum" sz="quarter" idx="12"/>
          </p:nvPr>
        </p:nvSpPr>
        <p:spPr/>
        <p:txBody>
          <a:bodyPr/>
          <a:lstStyle/>
          <a:p>
            <a:fld id="{B39A19DC-3EF2-4E11-B6C7-2FA7F5A4E0C8}" type="slidenum">
              <a:rPr lang="en-US" smtClean="0"/>
              <a:pPr/>
              <a:t>3</a:t>
            </a:fld>
            <a:endParaRPr lang="en-US"/>
          </a:p>
        </p:txBody>
      </p:sp>
      <p:pic>
        <p:nvPicPr>
          <p:cNvPr id="7" name="Picture 6" descr="pinkcollar.jpg-w=360&amp;h=240&amp;crop=1"/>
          <p:cNvPicPr>
            <a:picLocks noChangeAspect="1"/>
          </p:cNvPicPr>
          <p:nvPr/>
        </p:nvPicPr>
        <p:blipFill>
          <a:blip r:embed="rId2" cstate="print"/>
          <a:stretch>
            <a:fillRect/>
          </a:stretch>
        </p:blipFill>
        <p:spPr>
          <a:xfrm>
            <a:off x="7456884" y="0"/>
            <a:ext cx="1687116" cy="1124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Focusing on named carers’ </a:t>
            </a:r>
            <a:r>
              <a:rPr lang="en-GB" dirty="0" smtClean="0"/>
              <a:t>workers and what they do…</a:t>
            </a:r>
            <a:endParaRPr lang="en-GB" dirty="0"/>
          </a:p>
        </p:txBody>
      </p:sp>
      <p:graphicFrame>
        <p:nvGraphicFramePr>
          <p:cNvPr id="7" name="Content Placeholder 6"/>
          <p:cNvGraphicFramePr>
            <a:graphicFrameLocks noGrp="1"/>
          </p:cNvGraphicFramePr>
          <p:nvPr>
            <p:ph idx="1"/>
          </p:nvPr>
        </p:nvGraphicFramePr>
        <p:xfrm>
          <a:off x="1331640" y="1916832"/>
          <a:ext cx="5256584" cy="4326925"/>
        </p:xfrm>
        <a:graphic>
          <a:graphicData uri="http://schemas.openxmlformats.org/drawingml/2006/table">
            <a:tbl>
              <a:tblPr firstRow="1" bandRow="1">
                <a:tableStyleId>{5C22544A-7EE6-4342-B048-85BDC9FD1C3A}</a:tableStyleId>
              </a:tblPr>
              <a:tblGrid>
                <a:gridCol w="3771547"/>
                <a:gridCol w="1485037"/>
              </a:tblGrid>
              <a:tr h="614702">
                <a:tc>
                  <a:txBody>
                    <a:bodyPr/>
                    <a:lstStyle/>
                    <a:p>
                      <a:r>
                        <a:rPr lang="en-GB" sz="2000" dirty="0" smtClean="0"/>
                        <a:t>Four</a:t>
                      </a:r>
                      <a:r>
                        <a:rPr lang="en-GB" sz="2000" baseline="0" dirty="0" smtClean="0"/>
                        <a:t> c</a:t>
                      </a:r>
                      <a:r>
                        <a:rPr lang="en-GB" sz="2000" dirty="0" smtClean="0"/>
                        <a:t>ase</a:t>
                      </a:r>
                      <a:r>
                        <a:rPr lang="en-GB" sz="2000" baseline="0" dirty="0" smtClean="0"/>
                        <a:t> study sites in England</a:t>
                      </a:r>
                      <a:endParaRPr lang="en-GB" sz="2000" dirty="0"/>
                    </a:p>
                  </a:txBody>
                  <a:tcPr/>
                </a:tc>
                <a:tc>
                  <a:txBody>
                    <a:bodyPr/>
                    <a:lstStyle/>
                    <a:p>
                      <a:endParaRPr lang="en-GB"/>
                    </a:p>
                  </a:txBody>
                  <a:tcPr/>
                </a:tc>
              </a:tr>
              <a:tr h="474199">
                <a:tc>
                  <a:txBody>
                    <a:bodyPr/>
                    <a:lstStyle/>
                    <a:p>
                      <a:r>
                        <a:rPr lang="en-GB" sz="1200" dirty="0" smtClean="0"/>
                        <a:t>Interviews with over 80 participants </a:t>
                      </a:r>
                      <a:endParaRPr lang="en-GB" sz="1200" dirty="0"/>
                    </a:p>
                  </a:txBody>
                  <a:tcPr/>
                </a:tc>
                <a:tc>
                  <a:txBody>
                    <a:bodyPr/>
                    <a:lstStyle/>
                    <a:p>
                      <a:pPr algn="ctr"/>
                      <a:r>
                        <a:rPr lang="en-GB" sz="4000" dirty="0" smtClean="0">
                          <a:sym typeface="Wingdings"/>
                        </a:rPr>
                        <a:t></a:t>
                      </a:r>
                      <a:endParaRPr lang="en-GB" sz="4000" dirty="0"/>
                    </a:p>
                  </a:txBody>
                  <a:tcPr/>
                </a:tc>
              </a:tr>
              <a:tr h="562014">
                <a:tc>
                  <a:txBody>
                    <a:bodyPr/>
                    <a:lstStyle/>
                    <a:p>
                      <a:r>
                        <a:rPr lang="en-GB" sz="1200" dirty="0" smtClean="0"/>
                        <a:t>Surveys completed by over 50 per cent of local councils</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4000" dirty="0" smtClean="0">
                          <a:sym typeface="Wingdings"/>
                        </a:rPr>
                        <a:t></a:t>
                      </a:r>
                      <a:endParaRPr lang="en-GB" sz="4000" dirty="0" smtClean="0"/>
                    </a:p>
                    <a:p>
                      <a:pPr algn="ctr"/>
                      <a:endParaRPr lang="en-GB" dirty="0"/>
                    </a:p>
                  </a:txBody>
                  <a:tcPr/>
                </a:tc>
              </a:tr>
              <a:tr h="19494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sym typeface="Wingdings"/>
                        </a:rPr>
                        <a:t>Difficulties with accessing and synthesising care plans – ended up probing content and rationale</a:t>
                      </a:r>
                      <a:r>
                        <a:rPr lang="en-GB" sz="1200" baseline="0" dirty="0" smtClean="0">
                          <a:sym typeface="Wingdings"/>
                        </a:rPr>
                        <a:t> of </a:t>
                      </a:r>
                      <a:r>
                        <a:rPr lang="en-GB" sz="1200" dirty="0" smtClean="0">
                          <a:sym typeface="Wingdings"/>
                        </a:rPr>
                        <a:t>carers’ assessments and care plans with social workers in two teams</a:t>
                      </a:r>
                    </a:p>
                    <a:p>
                      <a:r>
                        <a:rPr lang="en-GB" sz="1200" dirty="0" smtClean="0"/>
                        <a:t>(lessons here for separate</a:t>
                      </a:r>
                      <a:r>
                        <a:rPr lang="en-GB" sz="1200" baseline="0" dirty="0" smtClean="0"/>
                        <a:t> carers’ assessment)</a:t>
                      </a:r>
                      <a:endParaRPr lang="en-GB" sz="1200" dirty="0"/>
                    </a:p>
                  </a:txBody>
                  <a:tcPr/>
                </a:tc>
                <a:tc>
                  <a:txBody>
                    <a:bodyPr/>
                    <a:lstStyle/>
                    <a:p>
                      <a:pPr algn="ctr"/>
                      <a:r>
                        <a:rPr lang="en-GB" sz="4000" dirty="0" smtClean="0">
                          <a:sym typeface="Wingdings"/>
                        </a:rPr>
                        <a:t></a:t>
                      </a:r>
                      <a:endParaRPr lang="en-GB" sz="4000" dirty="0"/>
                    </a:p>
                  </a:txBody>
                  <a:tcPr/>
                </a:tc>
              </a:tr>
            </a:tbl>
          </a:graphicData>
        </a:graphic>
      </p:graphicFrame>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Talking to commissioners</a:t>
            </a:r>
            <a:endParaRPr lang="en-GB" dirty="0"/>
          </a:p>
        </p:txBody>
      </p:sp>
      <p:sp>
        <p:nvSpPr>
          <p:cNvPr id="3" name="Content Placeholder 2"/>
          <p:cNvSpPr>
            <a:spLocks noGrp="1"/>
          </p:cNvSpPr>
          <p:nvPr>
            <p:ph idx="1"/>
          </p:nvPr>
        </p:nvSpPr>
        <p:spPr/>
        <p:txBody>
          <a:bodyPr/>
          <a:lstStyle/>
          <a:p>
            <a:r>
              <a:rPr lang="en-GB" dirty="0" smtClean="0"/>
              <a:t>Re-organisation without </a:t>
            </a:r>
          </a:p>
          <a:p>
            <a:pPr>
              <a:buNone/>
            </a:pPr>
            <a:r>
              <a:rPr lang="en-GB" dirty="0" smtClean="0"/>
              <a:t>(CCGs, Federation, Locality)</a:t>
            </a:r>
          </a:p>
          <a:p>
            <a:r>
              <a:rPr lang="en-GB" dirty="0" smtClean="0"/>
              <a:t>Re-organisation within</a:t>
            </a:r>
          </a:p>
          <a:p>
            <a:r>
              <a:rPr lang="en-GB" dirty="0" smtClean="0"/>
              <a:t>Demand pressures</a:t>
            </a:r>
          </a:p>
          <a:p>
            <a:r>
              <a:rPr lang="en-GB" dirty="0" smtClean="0"/>
              <a:t>Decommissioning</a:t>
            </a:r>
          </a:p>
          <a:p>
            <a:r>
              <a:rPr lang="en-GB" dirty="0" smtClean="0"/>
              <a:t>Personalisation</a:t>
            </a:r>
          </a:p>
          <a:p>
            <a:r>
              <a:rPr lang="en-GB" dirty="0" smtClean="0"/>
              <a:t>Prevention</a:t>
            </a:r>
          </a:p>
          <a:p>
            <a:endParaRPr lang="en-GB" dirty="0"/>
          </a:p>
        </p:txBody>
      </p:sp>
      <p:sp>
        <p:nvSpPr>
          <p:cNvPr id="5" name="Date Placeholder 4"/>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r>
              <a:rPr lang="en-GB" smtClean="0"/>
              <a:t>ESRC</a:t>
            </a:r>
            <a:endParaRPr lang="en-GB"/>
          </a:p>
        </p:txBody>
      </p:sp>
      <p:sp>
        <p:nvSpPr>
          <p:cNvPr id="6" name="Slide Number Placeholder 5"/>
          <p:cNvSpPr>
            <a:spLocks noGrp="1"/>
          </p:cNvSpPr>
          <p:nvPr>
            <p:ph type="sldNum" sz="quarter" idx="12"/>
          </p:nvPr>
        </p:nvSpPr>
        <p:spPr/>
        <p:txBody>
          <a:bodyPr/>
          <a:lstStyle/>
          <a:p>
            <a:fld id="{5D2BE2E2-99B5-4248-9B4B-92DF1AA391CD}" type="slidenum">
              <a:rPr lang="en-GB" smtClean="0"/>
              <a:t>5</a:t>
            </a:fld>
            <a:endParaRPr lang="en-GB"/>
          </a:p>
        </p:txBody>
      </p:sp>
      <p:pic>
        <p:nvPicPr>
          <p:cNvPr id="1026" name="Picture 2" descr="C:\Users\Jill Manthorpe\AppData\Local\Microsoft\Windows\Temporary Internet Files\Content.IE5\1NWFDHUW\MC900326742[1].wmf"/>
          <p:cNvPicPr>
            <a:picLocks noChangeAspect="1" noChangeArrowheads="1"/>
          </p:cNvPicPr>
          <p:nvPr/>
        </p:nvPicPr>
        <p:blipFill>
          <a:blip r:embed="rId2" cstate="print"/>
          <a:srcRect/>
          <a:stretch>
            <a:fillRect/>
          </a:stretch>
        </p:blipFill>
        <p:spPr bwMode="auto">
          <a:xfrm>
            <a:off x="5292080" y="1484784"/>
            <a:ext cx="3336162" cy="41405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the money</a:t>
            </a:r>
            <a:endParaRPr lang="en-GB" dirty="0"/>
          </a:p>
        </p:txBody>
      </p:sp>
      <p:sp>
        <p:nvSpPr>
          <p:cNvPr id="3" name="Content Placeholder 2"/>
          <p:cNvSpPr>
            <a:spLocks noGrp="1"/>
          </p:cNvSpPr>
          <p:nvPr>
            <p:ph sz="half" idx="1"/>
          </p:nvPr>
        </p:nvSpPr>
        <p:spPr>
          <a:xfrm>
            <a:off x="1547664" y="836712"/>
            <a:ext cx="3250704" cy="4065315"/>
          </a:xfrm>
        </p:spPr>
        <p:txBody>
          <a:bodyPr>
            <a:noAutofit/>
          </a:bodyPr>
          <a:lstStyle/>
          <a:p>
            <a:r>
              <a:rPr lang="en-GB" sz="2000" dirty="0" smtClean="0"/>
              <a:t>Financial pressures </a:t>
            </a:r>
            <a:r>
              <a:rPr lang="en-GB" sz="2000" dirty="0" smtClean="0"/>
              <a:t>(cuts) have </a:t>
            </a:r>
            <a:r>
              <a:rPr lang="en-GB" sz="2000" dirty="0" smtClean="0"/>
              <a:t>heightened the contrast between providing preventative support to carers under DH 2010 guidance and local eligibility criteria</a:t>
            </a:r>
            <a:endParaRPr lang="en-GB" sz="2000" dirty="0"/>
          </a:p>
        </p:txBody>
      </p:sp>
      <p:pic>
        <p:nvPicPr>
          <p:cNvPr id="11" name="Content Placeholder 10" descr="Perfect storm.bmp"/>
          <p:cNvPicPr>
            <a:picLocks noGrp="1" noChangeAspect="1"/>
          </p:cNvPicPr>
          <p:nvPr>
            <p:ph sz="half" idx="2"/>
          </p:nvPr>
        </p:nvPicPr>
        <p:blipFill>
          <a:blip r:embed="rId2" cstate="print"/>
          <a:srcRect l="12422" t="11584" r="45929" b="45303"/>
          <a:stretch>
            <a:fillRect/>
          </a:stretch>
        </p:blipFill>
        <p:spPr>
          <a:xfrm>
            <a:off x="5580112" y="1725246"/>
            <a:ext cx="2808312" cy="3179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smtClean="0"/>
              <a:t>ESRC</a:t>
            </a:r>
            <a:endParaRPr lang="en-GB"/>
          </a:p>
        </p:txBody>
      </p:sp>
      <p:sp>
        <p:nvSpPr>
          <p:cNvPr id="7" name="Slide Number Placeholder 6"/>
          <p:cNvSpPr>
            <a:spLocks noGrp="1"/>
          </p:cNvSpPr>
          <p:nvPr>
            <p:ph type="sldNum" sz="quarter" idx="12"/>
          </p:nvPr>
        </p:nvSpPr>
        <p:spPr/>
        <p:txBody>
          <a:bodyPr/>
          <a:lstStyle/>
          <a:p>
            <a:fld id="{0DBDF630-39FE-40D9-9CD7-FE59C4C1636F}" type="slidenum">
              <a:rPr lang="en-GB" smtClean="0"/>
              <a:pPr/>
              <a:t>6</a:t>
            </a:fld>
            <a:endParaRPr lang="en-GB"/>
          </a:p>
        </p:txBody>
      </p:sp>
      <p:sp>
        <p:nvSpPr>
          <p:cNvPr id="9" name="TextBox 8"/>
          <p:cNvSpPr txBox="1"/>
          <p:nvPr/>
        </p:nvSpPr>
        <p:spPr>
          <a:xfrm>
            <a:off x="6588224" y="5013176"/>
            <a:ext cx="2232248" cy="523220"/>
          </a:xfrm>
          <a:prstGeom prst="rect">
            <a:avLst/>
          </a:prstGeom>
          <a:noFill/>
        </p:spPr>
        <p:txBody>
          <a:bodyPr wrap="square" rtlCol="0">
            <a:spAutoFit/>
          </a:bodyPr>
          <a:lstStyle/>
          <a:p>
            <a:r>
              <a:rPr lang="en-GB" sz="1400" dirty="0" smtClean="0"/>
              <a:t>The </a:t>
            </a:r>
            <a:r>
              <a:rPr lang="en-GB" sz="1400" i="1" dirty="0" smtClean="0"/>
              <a:t>Guardian 10 May 2012</a:t>
            </a:r>
            <a:endParaRPr lang="en-GB" sz="1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smtClean="0"/>
              <a:t>commissioner’s dilemmas: </a:t>
            </a:r>
            <a:r>
              <a:rPr lang="en-GB" dirty="0" smtClean="0"/>
              <a:t>eligibility criteria </a:t>
            </a:r>
            <a:r>
              <a:rPr lang="en-GB" dirty="0" smtClean="0"/>
              <a:t>(1)</a:t>
            </a:r>
            <a:endParaRPr lang="en-GB" dirty="0"/>
          </a:p>
        </p:txBody>
      </p:sp>
      <p:sp>
        <p:nvSpPr>
          <p:cNvPr id="6" name="Content Placeholder 5"/>
          <p:cNvSpPr>
            <a:spLocks noGrp="1"/>
          </p:cNvSpPr>
          <p:nvPr>
            <p:ph idx="1"/>
          </p:nvPr>
        </p:nvSpPr>
        <p:spPr/>
        <p:txBody>
          <a:bodyPr>
            <a:normAutofit fontScale="85000" lnSpcReduction="20000"/>
          </a:bodyPr>
          <a:lstStyle/>
          <a:p>
            <a:r>
              <a:rPr lang="en-GB" dirty="0" smtClean="0"/>
              <a:t> The difficulty with FACS, as anybody who understands a business will tell you, is that we probably have a certain amount of people in the community who are vulnerable.  Any social worker doing an assessment on a vulnerable person who thinks they need a service will describe them as critical.  </a:t>
            </a:r>
            <a:r>
              <a:rPr lang="en-GB" dirty="0" smtClean="0"/>
              <a:t>..So </a:t>
            </a:r>
            <a:r>
              <a:rPr lang="en-GB" dirty="0" smtClean="0"/>
              <a:t>what we've done is created this intellectual vaulting, which you would then need another system set in place to challenge the vaulting.  So you would then need your managers to be more street savvy than the social workers.  What a waste of public resource. </a:t>
            </a:r>
            <a:r>
              <a:rPr lang="en-GB" sz="1700" dirty="0" smtClean="0"/>
              <a:t>(COMMISSIONER4)</a:t>
            </a:r>
            <a:endParaRPr lang="en-GB" sz="1700" dirty="0"/>
          </a:p>
        </p:txBody>
      </p:sp>
      <p:sp>
        <p:nvSpPr>
          <p:cNvPr id="4" name="Date Placeholder 3"/>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Dilemmas: targeting (2)</a:t>
            </a:r>
            <a:endParaRPr lang="en-GB" dirty="0"/>
          </a:p>
        </p:txBody>
      </p:sp>
      <p:sp>
        <p:nvSpPr>
          <p:cNvPr id="3" name="Content Placeholder 2"/>
          <p:cNvSpPr>
            <a:spLocks noGrp="1"/>
          </p:cNvSpPr>
          <p:nvPr>
            <p:ph idx="1"/>
          </p:nvPr>
        </p:nvSpPr>
        <p:spPr/>
        <p:txBody>
          <a:bodyPr>
            <a:normAutofit fontScale="85000" lnSpcReduction="20000"/>
          </a:bodyPr>
          <a:lstStyle/>
          <a:p>
            <a:r>
              <a:rPr lang="en-GB" sz="2800" dirty="0" smtClean="0"/>
              <a:t>And so you get this really wide spectrum of somebody believing that caring is nothing to do with me and yet they might be [caring] round the clock through six or five days a week …..through to somebody who is just you know, popping in and looking after their neighbour…. I think it does need more focus about saying, looking after your neighbour is kind of the social contract that we all have as …human beings and …and that doesn’t make you a carer, it makes you a decent human being…I don’t know that there is a really well understood recognition of what is substantial at that point’ </a:t>
            </a:r>
            <a:r>
              <a:rPr lang="en-GB" sz="1300" dirty="0" smtClean="0"/>
              <a:t>(COMMISSIONER1)</a:t>
            </a:r>
            <a:endParaRPr lang="en-GB" sz="1300" dirty="0"/>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Synthesis of models </a:t>
            </a:r>
            <a:r>
              <a:rPr lang="en-GB" dirty="0" smtClean="0"/>
              <a:t>of </a:t>
            </a:r>
            <a:r>
              <a:rPr lang="en-GB" dirty="0" smtClean="0"/>
              <a:t>support curren</a:t>
            </a:r>
            <a:r>
              <a:rPr lang="en-GB" dirty="0" smtClean="0"/>
              <a:t>tly </a:t>
            </a:r>
            <a:r>
              <a:rPr lang="en-GB" dirty="0" smtClean="0"/>
              <a:t>commissioned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Carers</a:t>
            </a:r>
            <a:r>
              <a:rPr lang="en-GB" dirty="0" smtClean="0"/>
              <a:t>’ </a:t>
            </a:r>
            <a:r>
              <a:rPr lang="en-GB" dirty="0" smtClean="0"/>
              <a:t>workers/services provide implicit and explicit:</a:t>
            </a:r>
            <a:endParaRPr lang="en-GB" dirty="0" smtClean="0"/>
          </a:p>
          <a:p>
            <a:pPr lvl="1"/>
            <a:r>
              <a:rPr lang="en-GB" dirty="0" smtClean="0"/>
              <a:t>Outreach</a:t>
            </a:r>
          </a:p>
          <a:p>
            <a:pPr lvl="1"/>
            <a:r>
              <a:rPr lang="en-GB" dirty="0" smtClean="0"/>
              <a:t>‘Drop in’ – mainly to give information or ‘signpost’</a:t>
            </a:r>
          </a:p>
          <a:p>
            <a:pPr lvl="1"/>
            <a:r>
              <a:rPr lang="en-GB" dirty="0" smtClean="0"/>
              <a:t>Advocacy – for example, attending assessments/meetings</a:t>
            </a:r>
          </a:p>
          <a:p>
            <a:pPr lvl="1"/>
            <a:r>
              <a:rPr lang="en-GB" dirty="0" smtClean="0"/>
              <a:t>‘Being there’ - ‘being a listening ear’ support</a:t>
            </a:r>
          </a:p>
          <a:p>
            <a:pPr lvl="1"/>
            <a:r>
              <a:rPr lang="en-GB" dirty="0" smtClean="0"/>
              <a:t>Counselling</a:t>
            </a:r>
          </a:p>
          <a:p>
            <a:pPr lvl="1"/>
            <a:r>
              <a:rPr lang="en-GB" dirty="0" smtClean="0"/>
              <a:t>Community development </a:t>
            </a:r>
          </a:p>
          <a:p>
            <a:pPr lvl="1"/>
            <a:r>
              <a:rPr lang="en-GB" dirty="0" smtClean="0"/>
              <a:t>Co-worker with other professionals</a:t>
            </a:r>
          </a:p>
          <a:p>
            <a:pPr lvl="1"/>
            <a:r>
              <a:rPr lang="en-GB" dirty="0" smtClean="0"/>
              <a:t>These roles often combined – comparisons with social work where becoming more segmented</a:t>
            </a:r>
          </a:p>
        </p:txBody>
      </p:sp>
      <p:sp>
        <p:nvSpPr>
          <p:cNvPr id="4" name="Date Placeholder 3"/>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ESRC</a:t>
            </a:r>
            <a:endParaRPr lang="en-US"/>
          </a:p>
        </p:txBody>
      </p:sp>
      <p:sp>
        <p:nvSpPr>
          <p:cNvPr id="5" name="Slide Number Placeholder 4"/>
          <p:cNvSpPr>
            <a:spLocks noGrp="1"/>
          </p:cNvSpPr>
          <p:nvPr>
            <p:ph type="sldNum" sz="quarter" idx="12"/>
          </p:nvPr>
        </p:nvSpPr>
        <p:spPr/>
        <p:txBody>
          <a:bodyPr/>
          <a:lstStyle/>
          <a:p>
            <a:fld id="{B39A19DC-3EF2-4E11-B6C7-2FA7F5A4E0C8}"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82</TotalTime>
  <Words>1176</Words>
  <Application>Microsoft Office PowerPoint</Application>
  <PresentationFormat>On-screen Show (4:3)</PresentationFormat>
  <Paragraphs>134</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Commissioning Carers’ Support: emerging findings from the Carer Practice Study</vt:lpstr>
      <vt:lpstr>Our study: a concurrent mixed method design</vt:lpstr>
      <vt:lpstr>What or whom is being commissioned? Can we distinguish staff supporting  family carers from other social care staff?  </vt:lpstr>
      <vt:lpstr>Focusing on named carers’ workers and what they do…</vt:lpstr>
      <vt:lpstr>Talking to commissioners</vt:lpstr>
      <vt:lpstr>Managing the money</vt:lpstr>
      <vt:lpstr>The commissioner’s dilemmas: eligibility criteria (1)</vt:lpstr>
      <vt:lpstr>Dilemmas: targeting (2)</vt:lpstr>
      <vt:lpstr>Synthesis of models of support currently commissioned </vt:lpstr>
      <vt:lpstr>Commissioners’ Responses (1)</vt:lpstr>
      <vt:lpstr>Responses 2: From Grant Aid to Spot Purchase</vt:lpstr>
      <vt:lpstr>Commissioners’ Responses (3) Outsourcing</vt:lpstr>
      <vt:lpstr>The commissioner’s dilemma (1) Effectiveness?</vt:lpstr>
      <vt:lpstr>Or not?</vt:lpstr>
      <vt:lpstr>The Commissioner’s Challenge….</vt:lpstr>
      <vt:lpstr>Thank you to….</vt:lpstr>
      <vt:lpstr>Disclaimer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Commissioning Carers’ Support: emerging findings from the Carer Practice Study</dc:title>
  <dc:creator>Jill Manthorpe</dc:creator>
  <cp:lastModifiedBy>Jill Manthorpe</cp:lastModifiedBy>
  <cp:revision>13</cp:revision>
  <dcterms:created xsi:type="dcterms:W3CDTF">2012-10-04T09:02:31Z</dcterms:created>
  <dcterms:modified xsi:type="dcterms:W3CDTF">2012-10-04T10:25:12Z</dcterms:modified>
</cp:coreProperties>
</file>