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25"/>
  </p:handoutMasterIdLst>
  <p:sldIdLst>
    <p:sldId id="285" r:id="rId2"/>
    <p:sldId id="286" r:id="rId3"/>
    <p:sldId id="287" r:id="rId4"/>
    <p:sldId id="291" r:id="rId5"/>
    <p:sldId id="290" r:id="rId6"/>
    <p:sldId id="284" r:id="rId7"/>
    <p:sldId id="281" r:id="rId8"/>
    <p:sldId id="260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2" r:id="rId22"/>
    <p:sldId id="283" r:id="rId23"/>
    <p:sldId id="288" r:id="rId2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87D514-0A87-433F-BB6B-F8074E751BC9}" type="datetimeFigureOut">
              <a:rPr lang="en-GB"/>
              <a:pPr>
                <a:defRPr/>
              </a:pPr>
              <a:t>30/01/2013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D7E846-7EBF-4195-89B9-4AB4706FE0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9" descr="Picture1.png"/>
            <p:cNvPicPr>
              <a:picLocks noChangeAspect="1"/>
            </p:cNvPicPr>
            <p:nvPr userDrawn="1"/>
          </p:nvPicPr>
          <p:blipFill>
            <a:blip r:embed="rId2" cstate="print"/>
            <a:srcRect l="7475" r="6688"/>
            <a:stretch>
              <a:fillRect/>
            </a:stretch>
          </p:blipFill>
          <p:spPr bwMode="auto">
            <a:xfrm>
              <a:off x="0" y="865780"/>
              <a:ext cx="9144000" cy="5992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0" y="981075"/>
              <a:ext cx="2843213" cy="2087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6" name="Picture 11" descr="Picture1.png"/>
            <p:cNvPicPr>
              <a:picLocks noChangeAspect="1"/>
            </p:cNvPicPr>
            <p:nvPr userDrawn="1"/>
          </p:nvPicPr>
          <p:blipFill>
            <a:blip r:embed="rId2" cstate="print"/>
            <a:srcRect l="7475" r="6686" b="75221"/>
            <a:stretch>
              <a:fillRect/>
            </a:stretch>
          </p:blipFill>
          <p:spPr bwMode="auto">
            <a:xfrm>
              <a:off x="0" y="0"/>
              <a:ext cx="9144000" cy="1484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390256" cy="23066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223F-41CE-45DB-A560-5B98671A1084}" type="datetimeFigureOut">
              <a:rPr lang="en-GB"/>
              <a:pPr>
                <a:defRPr/>
              </a:pPr>
              <a:t>30/01/2013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E203-BCD4-4C0A-9F5B-3028A4CD42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80BA-28CC-4951-81B2-AA641484003C}" type="datetimeFigureOut">
              <a:rPr lang="en-GB"/>
              <a:pPr>
                <a:defRPr/>
              </a:pPr>
              <a:t>30/01/2013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FF72-E757-46D8-BC4F-2F7C75BDBE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85EF-3B96-42D3-972E-C3EA6C9ACD2D}" type="datetimeFigureOut">
              <a:rPr lang="en-GB"/>
              <a:pPr>
                <a:defRPr/>
              </a:pPr>
              <a:t>30/01/2013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196BB-44D2-49E0-A1A6-994CAF72F6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71600" y="4653136"/>
            <a:ext cx="7200800" cy="779997"/>
          </a:xfrm>
        </p:spPr>
        <p:txBody>
          <a:bodyPr/>
          <a:lstStyle>
            <a:lvl1pPr>
              <a:defRPr sz="4400" b="1" cap="sm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214DA-1662-48FA-A020-E5A4F3773FE4}" type="datetimeFigureOut">
              <a:rPr lang="en-GB"/>
              <a:pPr>
                <a:defRPr/>
              </a:pPr>
              <a:t>30/01/2013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AFEC2-FD3A-4D20-85EF-27511C63E9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AF67-0D8B-446D-A255-8778D0F5291E}" type="datetimeFigureOut">
              <a:rPr lang="en-GB"/>
              <a:pPr>
                <a:defRPr/>
              </a:pPr>
              <a:t>30/01/2013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1610-3ADA-48DF-8CFE-C09B6A6523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FBEE-EEAA-4B2B-8721-57C54DAC6A7E}" type="datetimeFigureOut">
              <a:rPr lang="en-GB"/>
              <a:pPr>
                <a:defRPr/>
              </a:pPr>
              <a:t>30/01/2013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3368C-27F6-4F25-885B-552CC8ADC4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22D9C-DC0F-480C-AD3E-0290721463D8}" type="datetimeFigureOut">
              <a:rPr lang="en-GB"/>
              <a:pPr>
                <a:defRPr/>
              </a:pPr>
              <a:t>30/01/2013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A893E-A75B-48E3-BC78-221F20EA7A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9F9F-A6AC-4DB0-83CF-DDCFD6F2552C}" type="datetimeFigureOut">
              <a:rPr lang="en-GB"/>
              <a:pPr>
                <a:defRPr/>
              </a:pPr>
              <a:t>30/01/2013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CF828-3C40-4106-BFD8-F444B1D7FE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6D819-0639-4C67-87C7-DE75BBC38094}" type="datetimeFigureOut">
              <a:rPr lang="en-GB"/>
              <a:pPr>
                <a:defRPr/>
              </a:pPr>
              <a:t>30/01/2013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C7085-3715-4605-867C-360CA6D056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4D4F-6E0A-4D87-967D-A4E401BA8BA3}" type="datetimeFigureOut">
              <a:rPr lang="en-GB"/>
              <a:pPr>
                <a:defRPr/>
              </a:pPr>
              <a:t>30/01/2013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8038D-C420-4EFD-8692-BC302F3FB8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006B5-A5B2-463E-A390-063D28C58129}" type="datetimeFigureOut">
              <a:rPr lang="en-GB"/>
              <a:pPr>
                <a:defRPr/>
              </a:pPr>
              <a:t>30/01/2013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7145-2D87-4FE0-BA3D-C386658566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learing 2012 A4 empty belly x 2.pdf"/>
          <p:cNvPicPr>
            <a:picLocks noChangeAspect="1" noChangeArrowheads="1"/>
          </p:cNvPicPr>
          <p:nvPr/>
        </p:nvPicPr>
        <p:blipFill>
          <a:blip r:embed="rId14" cstate="print"/>
          <a:srcRect t="85023"/>
          <a:stretch>
            <a:fillRect/>
          </a:stretch>
        </p:blipFill>
        <p:spPr bwMode="auto">
          <a:xfrm>
            <a:off x="0" y="5889625"/>
            <a:ext cx="9144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 descr="Clearing 2012 A4 empty belly x 2.pdf"/>
          <p:cNvPicPr>
            <a:picLocks noChangeAspect="1" noChangeArrowheads="1"/>
          </p:cNvPicPr>
          <p:nvPr/>
        </p:nvPicPr>
        <p:blipFill>
          <a:blip r:embed="rId14" cstate="print"/>
          <a:srcRect b="71176"/>
          <a:stretch>
            <a:fillRect/>
          </a:stretch>
        </p:blipFill>
        <p:spPr bwMode="auto">
          <a:xfrm>
            <a:off x="0" y="0"/>
            <a:ext cx="9144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7138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4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23D1BA-CC6B-4EC1-8D18-7DE1E7289ED2}" type="datetimeFigureOut">
              <a:rPr lang="en-GB"/>
              <a:pPr>
                <a:defRPr/>
              </a:pPr>
              <a:t>30/01/2013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46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4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EE2BE-1D71-4A60-BEB4-EEB2256F1C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lovelypackage.com/student-work-erin-damero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mu.ac.uk/ce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nterpriseinc.co.u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4968552" cy="1656184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3399"/>
                </a:solidFill>
              </a:rPr>
              <a:t>Enterprise, Being your own boss, Becoming self employed, Starting up…..</a:t>
            </a:r>
            <a:endParaRPr lang="en-GB" dirty="0">
              <a:solidFill>
                <a:srgbClr val="FF3399"/>
              </a:solidFill>
            </a:endParaRPr>
          </a:p>
        </p:txBody>
      </p:sp>
      <p:pic>
        <p:nvPicPr>
          <p:cNvPr id="3" name="Picture 2" descr="N:\_Careers\Campus Enterprise Opportunities\12-13\Activities\Graduate+\GRADUATE-PLUS-RGB-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949280"/>
            <a:ext cx="3462302" cy="6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896073"/>
          </a:xfrm>
        </p:spPr>
        <p:txBody>
          <a:bodyPr/>
          <a:lstStyle/>
          <a:p>
            <a:pPr>
              <a:buFontTx/>
              <a:buNone/>
            </a:pPr>
            <a:r>
              <a:rPr lang="en-GB" b="1" dirty="0" smtClean="0"/>
              <a:t>Innovation</a:t>
            </a:r>
          </a:p>
          <a:p>
            <a:r>
              <a:rPr lang="en-GB" sz="2400" dirty="0" smtClean="0"/>
              <a:t>2 main types</a:t>
            </a:r>
          </a:p>
          <a:p>
            <a:pPr lvl="1"/>
            <a:r>
              <a:rPr lang="en-GB" sz="2400" b="1" dirty="0" smtClean="0"/>
              <a:t>Radical innovation</a:t>
            </a:r>
          </a:p>
          <a:p>
            <a:pPr lvl="2"/>
            <a:r>
              <a:rPr lang="en-GB" dirty="0" smtClean="0"/>
              <a:t>Major changes culminating in either a entirely new product or servicing customers needs in a new way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dyson-washing-machine-thum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717032"/>
            <a:ext cx="135731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13573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7138988" cy="64861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1368151"/>
          </a:xfrm>
        </p:spPr>
        <p:txBody>
          <a:bodyPr/>
          <a:lstStyle/>
          <a:p>
            <a:pPr lvl="1"/>
            <a:r>
              <a:rPr lang="en-GB" sz="2400" b="1" dirty="0" smtClean="0"/>
              <a:t>Incremental innovation</a:t>
            </a:r>
          </a:p>
          <a:p>
            <a:pPr lvl="2"/>
            <a:r>
              <a:rPr lang="en-GB" dirty="0" smtClean="0"/>
              <a:t>Continual improvements on existing products or services</a:t>
            </a:r>
          </a:p>
          <a:p>
            <a:pPr>
              <a:buNone/>
            </a:pPr>
            <a:endParaRPr lang="en-GB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619672" y="3140968"/>
            <a:ext cx="6048672" cy="2880320"/>
            <a:chOff x="2430" y="1125"/>
            <a:chExt cx="3063" cy="2724"/>
          </a:xfrm>
        </p:grpSpPr>
        <p:pic>
          <p:nvPicPr>
            <p:cNvPr id="5" name="Picture 8" descr="04golfhist03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0" y="1125"/>
              <a:ext cx="1038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04golfhist17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0" y="1620"/>
              <a:ext cx="1038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04golfhist18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0" y="2160"/>
              <a:ext cx="1038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04golfhist32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55" y="2655"/>
              <a:ext cx="1038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04golfhist35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80" y="3195"/>
              <a:ext cx="1038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innovation</a:t>
            </a:r>
            <a:endParaRPr lang="en-GB" dirty="0"/>
          </a:p>
        </p:txBody>
      </p:sp>
      <p:pic>
        <p:nvPicPr>
          <p:cNvPr id="4" name="Picture 5" descr="penelope4 30 Examples of Innovative Packaging Design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2816"/>
            <a:ext cx="5124450" cy="38290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99792" y="5733256"/>
            <a:ext cx="3119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/>
              <a:t>Unique 3D bottle design</a:t>
            </a:r>
            <a:endParaRPr lang="en-GB" sz="2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igro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5143500" cy="381000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915816" y="5661248"/>
            <a:ext cx="3384376" cy="4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4000" tIns="54000" rIns="54000" bIns="54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/>
              <a:t>Meat packaging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aoto-fukasawa-creative-juice-packaging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188" y="1590675"/>
            <a:ext cx="6056312" cy="4568825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5422900"/>
            <a:ext cx="2808312" cy="4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4000" tIns="54000" rIns="54000" bIns="54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/>
              <a:t>Juice bottle design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YCspagetti"/>
          <p:cNvPicPr>
            <a:picLocks noChangeAspect="1" noChangeArrowheads="1"/>
          </p:cNvPicPr>
          <p:nvPr/>
        </p:nvPicPr>
        <p:blipFill>
          <a:blip r:embed="rId2" cstate="print"/>
          <a:srcRect l="1892" t="1337" r="1639" b="1073"/>
          <a:stretch>
            <a:fillRect/>
          </a:stretch>
        </p:blipFill>
        <p:spPr bwMode="auto">
          <a:xfrm>
            <a:off x="1907704" y="0"/>
            <a:ext cx="4248472" cy="6081146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72200" y="3789040"/>
            <a:ext cx="2969270" cy="4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4000" tIns="54000" rIns="54000" bIns="54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/>
              <a:t>Spaghetti packaging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finally…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1556792"/>
            <a:ext cx="7818438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One of the leaders in design innovation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6" descr="m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8167687" cy="2389188"/>
          </a:xfrm>
          <a:prstGeom prst="rect">
            <a:avLst/>
          </a:prstGeom>
          <a:noFill/>
        </p:spPr>
      </p:pic>
      <p:pic>
        <p:nvPicPr>
          <p:cNvPr id="5" name="Picture 4" descr="ap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28800"/>
            <a:ext cx="1257300" cy="14001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608041"/>
          </a:xfrm>
        </p:spPr>
        <p:txBody>
          <a:bodyPr/>
          <a:lstStyle/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When thinking about an idea look to the bigger picture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olitical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conomic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ocial Cultural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T</a:t>
            </a:r>
            <a:r>
              <a:rPr lang="en-GB" dirty="0" smtClean="0"/>
              <a:t>echnological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nvironmental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L</a:t>
            </a:r>
            <a:r>
              <a:rPr lang="en-GB" dirty="0" smtClean="0"/>
              <a:t>egal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9138"/>
            <a:ext cx="8964488" cy="4103687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That said ideas do not have to be:</a:t>
            </a:r>
          </a:p>
          <a:p>
            <a:pPr lvl="1"/>
            <a:r>
              <a:rPr lang="en-GB" sz="2400" dirty="0" smtClean="0"/>
              <a:t>Imaginative</a:t>
            </a:r>
          </a:p>
          <a:p>
            <a:pPr lvl="1"/>
            <a:r>
              <a:rPr lang="en-GB" sz="2400" dirty="0" smtClean="0"/>
              <a:t>Unique</a:t>
            </a:r>
          </a:p>
          <a:p>
            <a:pPr lvl="1"/>
            <a:r>
              <a:rPr lang="en-GB" sz="2400" dirty="0" smtClean="0"/>
              <a:t>Different</a:t>
            </a:r>
          </a:p>
          <a:p>
            <a:pPr lvl="1">
              <a:buNone/>
            </a:pPr>
            <a:endParaRPr lang="en-GB" sz="2400" b="1" dirty="0" smtClean="0"/>
          </a:p>
          <a:p>
            <a:pPr lvl="1">
              <a:buNone/>
            </a:pPr>
            <a:r>
              <a:rPr lang="en-GB" sz="2000" b="1" dirty="0" smtClean="0"/>
              <a:t>There is nothing wrong with delivering something that already exists</a:t>
            </a:r>
          </a:p>
          <a:p>
            <a:pPr lvl="1">
              <a:buNone/>
            </a:pPr>
            <a:endParaRPr lang="en-GB" sz="2000" b="1" dirty="0" smtClean="0"/>
          </a:p>
          <a:p>
            <a:pPr lvl="1">
              <a:buFont typeface="Tahoma" pitchFamily="34" charset="0"/>
              <a:buNone/>
            </a:pPr>
            <a:r>
              <a:rPr lang="en-GB" sz="2000" b="1" dirty="0" smtClean="0"/>
              <a:t>The key is to have a USP and a CVP</a:t>
            </a:r>
          </a:p>
          <a:p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138988" cy="998438"/>
          </a:xfrm>
        </p:spPr>
        <p:txBody>
          <a:bodyPr/>
          <a:lstStyle/>
          <a:p>
            <a:pPr algn="l"/>
            <a:r>
              <a:rPr lang="en-GB" b="1" dirty="0" smtClean="0"/>
              <a:t>Evaluate your idea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1977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b="1" dirty="0" smtClean="0"/>
              <a:t>Will it work?</a:t>
            </a:r>
          </a:p>
          <a:p>
            <a:pPr lvl="1"/>
            <a:r>
              <a:rPr lang="en-GB" sz="2000" dirty="0" smtClean="0"/>
              <a:t>Who are the potential customers of the idea?</a:t>
            </a:r>
          </a:p>
          <a:p>
            <a:pPr lvl="1"/>
            <a:r>
              <a:rPr lang="en-GB" sz="2000" dirty="0" smtClean="0"/>
              <a:t>What is similar or unique about the idea compared with what’s already on the market?</a:t>
            </a:r>
          </a:p>
          <a:p>
            <a:pPr lvl="1"/>
            <a:r>
              <a:rPr lang="en-GB" sz="2000" dirty="0" smtClean="0"/>
              <a:t>How and where will your customers purchase the product/service?</a:t>
            </a:r>
          </a:p>
          <a:p>
            <a:pPr lvl="1"/>
            <a:r>
              <a:rPr lang="en-GB" sz="2000" dirty="0" smtClean="0"/>
              <a:t>What problem (point of pain) does the idea solve?</a:t>
            </a:r>
          </a:p>
          <a:p>
            <a:pPr lvl="1"/>
            <a:r>
              <a:rPr lang="en-GB" sz="2000" dirty="0" smtClean="0"/>
              <a:t>Is something about it different</a:t>
            </a:r>
          </a:p>
          <a:p>
            <a:pPr lvl="2"/>
            <a:r>
              <a:rPr lang="en-GB" sz="2000" dirty="0" smtClean="0"/>
              <a:t>Price</a:t>
            </a:r>
          </a:p>
          <a:p>
            <a:pPr lvl="2"/>
            <a:r>
              <a:rPr lang="en-GB" sz="2000" dirty="0" smtClean="0"/>
              <a:t>Quality</a:t>
            </a:r>
          </a:p>
          <a:p>
            <a:pPr lvl="2"/>
            <a:r>
              <a:rPr lang="en-GB" sz="2000" dirty="0" smtClean="0"/>
              <a:t>Service</a:t>
            </a:r>
          </a:p>
          <a:p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7776864" cy="936104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Campus Enterprise Opportunities (CEO)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55913"/>
          </a:xfrm>
        </p:spPr>
        <p:txBody>
          <a:bodyPr/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Helps students, staff and graduates of DMU to start their own business, become self employed or set up as a freelancer.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7138988" cy="1008112"/>
          </a:xfrm>
        </p:spPr>
        <p:txBody>
          <a:bodyPr/>
          <a:lstStyle/>
          <a:p>
            <a:r>
              <a:rPr lang="en-GB" dirty="0" smtClean="0"/>
              <a:t>So you think you are ready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671937"/>
          </a:xfrm>
        </p:spPr>
        <p:txBody>
          <a:bodyPr/>
          <a:lstStyle/>
          <a:p>
            <a:r>
              <a:rPr lang="en-GB" sz="2800" b="1" dirty="0" smtClean="0"/>
              <a:t>Next Steps</a:t>
            </a:r>
          </a:p>
          <a:p>
            <a:pPr lvl="1"/>
            <a:r>
              <a:rPr lang="en-GB" sz="2400" dirty="0" smtClean="0"/>
              <a:t>Market research</a:t>
            </a:r>
          </a:p>
          <a:p>
            <a:pPr lvl="1"/>
            <a:r>
              <a:rPr lang="en-GB" sz="2400" dirty="0" smtClean="0"/>
              <a:t>Decide on type of business to form</a:t>
            </a:r>
          </a:p>
          <a:p>
            <a:pPr lvl="1"/>
            <a:r>
              <a:rPr lang="en-GB" sz="2400" dirty="0" smtClean="0"/>
              <a:t>Business planning</a:t>
            </a:r>
          </a:p>
          <a:p>
            <a:pPr lvl="1"/>
            <a:r>
              <a:rPr lang="en-GB" sz="2400" dirty="0" smtClean="0"/>
              <a:t>Financial planning</a:t>
            </a:r>
          </a:p>
          <a:p>
            <a:pPr lvl="1"/>
            <a:r>
              <a:rPr lang="en-GB" sz="2400" dirty="0" smtClean="0"/>
              <a:t>Most of all contact Campus Enterprise Opportunities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7138988" cy="57661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5400" dirty="0" smtClean="0"/>
              <a:t>The challenge should you wish to accept it………</a:t>
            </a:r>
          </a:p>
          <a:p>
            <a:pPr algn="ctr">
              <a:buNone/>
            </a:pPr>
            <a:endParaRPr lang="en-GB" sz="5400" dirty="0"/>
          </a:p>
        </p:txBody>
      </p:sp>
      <p:pic>
        <p:nvPicPr>
          <p:cNvPr id="1026" name="Picture 2" descr="C:\Documents and Settings\aliddi00\Local Settings\Temporary Internet Files\Content.IE5\R9JANOEH\MC9000561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149080"/>
            <a:ext cx="1872208" cy="18169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7138988" cy="64861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392017"/>
          </a:xfrm>
        </p:spPr>
        <p:txBody>
          <a:bodyPr/>
          <a:lstStyle/>
          <a:p>
            <a:r>
              <a:rPr lang="en-GB" dirty="0" smtClean="0"/>
              <a:t>Work in a team to come up with an idea for a product or service to help increase tourism in Leicester.</a:t>
            </a:r>
          </a:p>
          <a:p>
            <a:r>
              <a:rPr lang="en-GB" dirty="0" smtClean="0"/>
              <a:t>3 hours to work on idea</a:t>
            </a:r>
          </a:p>
          <a:p>
            <a:r>
              <a:rPr lang="en-GB" dirty="0" smtClean="0"/>
              <a:t>Help from mentor</a:t>
            </a:r>
          </a:p>
          <a:p>
            <a:r>
              <a:rPr lang="en-GB" dirty="0" smtClean="0"/>
              <a:t>Pitch your idea to the DMU Dragons</a:t>
            </a:r>
          </a:p>
          <a:p>
            <a:r>
              <a:rPr lang="en-GB" dirty="0" smtClean="0"/>
              <a:t>Prizes to be won!</a:t>
            </a:r>
          </a:p>
          <a:p>
            <a:endParaRPr lang="en-GB" dirty="0"/>
          </a:p>
        </p:txBody>
      </p:sp>
      <p:pic>
        <p:nvPicPr>
          <p:cNvPr id="7" name="Picture 2" descr="C:\Documents and Settings\aliddi00\Desktop\lcc_masthea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12976"/>
            <a:ext cx="29523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138988" cy="720080"/>
          </a:xfrm>
        </p:spPr>
        <p:txBody>
          <a:bodyPr/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What to do next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248001"/>
          </a:xfrm>
        </p:spPr>
        <p:txBody>
          <a:bodyPr/>
          <a:lstStyle/>
          <a:p>
            <a:r>
              <a:rPr lang="en-GB" dirty="0" smtClean="0"/>
              <a:t>Get into teams of 5/6</a:t>
            </a:r>
          </a:p>
          <a:p>
            <a:r>
              <a:rPr lang="en-GB" dirty="0" smtClean="0"/>
              <a:t>Meet your mentor</a:t>
            </a:r>
          </a:p>
          <a:p>
            <a:r>
              <a:rPr lang="en-GB" dirty="0" smtClean="0"/>
              <a:t>Brainstorm potential ideas</a:t>
            </a:r>
          </a:p>
          <a:p>
            <a:r>
              <a:rPr lang="en-GB" dirty="0" smtClean="0"/>
              <a:t>Carry out market research about your idea</a:t>
            </a:r>
          </a:p>
          <a:p>
            <a:r>
              <a:rPr lang="en-GB" dirty="0" smtClean="0"/>
              <a:t>Refine idea</a:t>
            </a:r>
          </a:p>
          <a:p>
            <a:r>
              <a:rPr lang="en-GB" dirty="0" smtClean="0"/>
              <a:t>Decide how much you need from the Dragons</a:t>
            </a:r>
          </a:p>
          <a:p>
            <a:r>
              <a:rPr lang="en-GB" dirty="0" smtClean="0"/>
              <a:t>Practice your pitch</a:t>
            </a:r>
          </a:p>
          <a:p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7138988" cy="64861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507288" cy="4320009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	Based in the Careers &amp; Employability team</a:t>
            </a:r>
          </a:p>
          <a:p>
            <a:pPr algn="ctr">
              <a:buNone/>
            </a:pPr>
            <a:r>
              <a:rPr lang="en-GB" dirty="0" smtClean="0"/>
              <a:t>	Student Gateway</a:t>
            </a:r>
          </a:p>
          <a:p>
            <a:pPr algn="ctr">
              <a:buNone/>
            </a:pPr>
            <a:r>
              <a:rPr lang="en-GB" dirty="0" smtClean="0"/>
              <a:t>	Gateway House</a:t>
            </a:r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err="1" smtClean="0">
                <a:hlinkClick r:id="rId2"/>
              </a:rPr>
              <a:t>www.dmu.ac.uk/ceo</a:t>
            </a:r>
            <a:endParaRPr lang="en-GB" dirty="0" smtClean="0"/>
          </a:p>
          <a:p>
            <a:pPr algn="ctr">
              <a:buNone/>
            </a:pPr>
            <a:r>
              <a:rPr lang="en-GB" dirty="0" smtClean="0"/>
              <a:t>0116 2078914</a:t>
            </a:r>
          </a:p>
          <a:p>
            <a:pPr algn="ctr">
              <a:buNone/>
            </a:pPr>
            <a:r>
              <a:rPr lang="en-GB" dirty="0" err="1" smtClean="0"/>
              <a:t>ceo@dmu.ac.uk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7138988" cy="10806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680049"/>
          </a:xfrm>
        </p:spPr>
        <p:txBody>
          <a:bodyPr/>
          <a:lstStyle/>
          <a:p>
            <a:r>
              <a:rPr lang="en-GB" dirty="0" smtClean="0"/>
              <a:t>Final year students or graduates within the last 3 years</a:t>
            </a:r>
          </a:p>
          <a:p>
            <a:r>
              <a:rPr lang="en-GB" dirty="0" smtClean="0"/>
              <a:t>9 month program</a:t>
            </a:r>
          </a:p>
          <a:p>
            <a:r>
              <a:rPr lang="en-GB" dirty="0" smtClean="0"/>
              <a:t>£2,500 bursary and £3,000 worth of business support</a:t>
            </a:r>
          </a:p>
          <a:p>
            <a:r>
              <a:rPr lang="en-GB" dirty="0" smtClean="0"/>
              <a:t>30 places available each year</a:t>
            </a:r>
          </a:p>
          <a:p>
            <a:r>
              <a:rPr lang="en-GB" dirty="0" smtClean="0"/>
              <a:t>Deadline for applications 12 April 2013</a:t>
            </a:r>
          </a:p>
          <a:p>
            <a:r>
              <a:rPr lang="en-GB" dirty="0" err="1" smtClean="0">
                <a:hlinkClick r:id="rId2"/>
              </a:rPr>
              <a:t>www.enterpriseinc.co.uk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 descr="N:\_Careers\Campus Enterprise Opportunities\Enterprise Inc\Enterprise Inc 2\Marketing\Logo's\Enterprise Inc_logo_RGB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0648"/>
            <a:ext cx="38884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6" descr="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0648"/>
            <a:ext cx="2736304" cy="114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05064"/>
            <a:ext cx="2154237" cy="186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liddi00\Desktop\kindr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3672408" cy="1038225"/>
          </a:xfrm>
          <a:prstGeom prst="rect">
            <a:avLst/>
          </a:prstGeom>
          <a:noFill/>
        </p:spPr>
      </p:pic>
      <p:pic>
        <p:nvPicPr>
          <p:cNvPr id="7" name="Picture 2" descr="http://t2.gstatic.com/images?q=tbn:ANd9GcQC7n3HiS0WDwB2NJJObtr64Wi5XWU-p258JLPoyPiGUtyDjU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628800"/>
            <a:ext cx="3744416" cy="1224136"/>
          </a:xfrm>
          <a:prstGeom prst="rect">
            <a:avLst/>
          </a:prstGeom>
          <a:noFill/>
        </p:spPr>
      </p:pic>
      <p:pic>
        <p:nvPicPr>
          <p:cNvPr id="2051" name="Picture 3" descr="C:\Documents and Settings\aliddi00\Desktop\bright bik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068960"/>
            <a:ext cx="2664296" cy="936104"/>
          </a:xfrm>
          <a:prstGeom prst="rect">
            <a:avLst/>
          </a:prstGeom>
          <a:noFill/>
        </p:spPr>
      </p:pic>
      <p:pic>
        <p:nvPicPr>
          <p:cNvPr id="2052" name="Picture 4" descr="C:\Documents and Settings\aliddi00\Desktop\get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797152"/>
            <a:ext cx="2886075" cy="762000"/>
          </a:xfrm>
          <a:prstGeom prst="rect">
            <a:avLst/>
          </a:prstGeom>
          <a:noFill/>
        </p:spPr>
      </p:pic>
      <p:pic>
        <p:nvPicPr>
          <p:cNvPr id="10" name="Picture 9" descr="rusti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3212976"/>
            <a:ext cx="2600293" cy="1203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3928" y="4941168"/>
            <a:ext cx="2448272" cy="11698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7138988" cy="864642"/>
          </a:xfrm>
        </p:spPr>
        <p:txBody>
          <a:bodyPr/>
          <a:lstStyle/>
          <a:p>
            <a:r>
              <a:rPr lang="en-GB" b="1" dirty="0" smtClean="0"/>
              <a:t>Enterprise day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507288" cy="4320009"/>
          </a:xfrm>
        </p:spPr>
        <p:txBody>
          <a:bodyPr/>
          <a:lstStyle/>
          <a:p>
            <a:r>
              <a:rPr lang="en-GB" sz="2800" dirty="0" smtClean="0"/>
              <a:t>8.45 – 9.15am 		How to generate ideas</a:t>
            </a:r>
          </a:p>
          <a:p>
            <a:r>
              <a:rPr lang="en-GB" sz="2800" dirty="0" smtClean="0"/>
              <a:t>9.15 – 9.30am		Launch challenge</a:t>
            </a:r>
          </a:p>
          <a:p>
            <a:r>
              <a:rPr lang="en-GB" sz="2800" dirty="0" smtClean="0"/>
              <a:t>9.30 – 12.30pm	Work on challenge</a:t>
            </a:r>
          </a:p>
          <a:p>
            <a:pPr lvl="8"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Meet facilitators / Mentors</a:t>
            </a:r>
          </a:p>
          <a:p>
            <a:r>
              <a:rPr lang="en-GB" sz="2800" dirty="0" smtClean="0"/>
              <a:t>12.30- 1.00pm		Lunch</a:t>
            </a:r>
          </a:p>
          <a:p>
            <a:r>
              <a:rPr lang="en-GB" sz="2800" dirty="0" smtClean="0"/>
              <a:t>1.00 – 2.00pm		Finalise details for pitch</a:t>
            </a:r>
          </a:p>
          <a:p>
            <a:r>
              <a:rPr lang="en-GB" sz="2800" dirty="0" smtClean="0"/>
              <a:t>2.00 – 3.00pm		Pitches</a:t>
            </a:r>
          </a:p>
          <a:p>
            <a:r>
              <a:rPr lang="en-GB" sz="2800" dirty="0" smtClean="0"/>
              <a:t>3.00 – 4.00pm		Awards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3648" y="836712"/>
            <a:ext cx="614623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4000" dirty="0" smtClean="0"/>
          </a:p>
          <a:p>
            <a:endParaRPr lang="en-GB" sz="4000" dirty="0" smtClean="0"/>
          </a:p>
          <a:p>
            <a:endParaRPr lang="en-GB" sz="4000" dirty="0" smtClean="0"/>
          </a:p>
          <a:p>
            <a:r>
              <a:rPr lang="en-GB" sz="4000" dirty="0" smtClean="0"/>
              <a:t>What makes a good idea?</a:t>
            </a:r>
            <a:endParaRPr lang="en-GB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0009"/>
          </a:xfrm>
        </p:spPr>
        <p:txBody>
          <a:bodyPr/>
          <a:lstStyle/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2050" name="Picture 2" descr="C:\Documents and Settings\aliddi00\Local Settings\Temporary Internet Files\Content.IE5\RCNOGKPI\MC9004418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789040"/>
            <a:ext cx="1872208" cy="17843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Ideas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800" b="1" dirty="0" smtClean="0"/>
              <a:t>Where do ideas come from?</a:t>
            </a:r>
          </a:p>
          <a:p>
            <a:pPr>
              <a:buFontTx/>
              <a:buNone/>
            </a:pPr>
            <a:endParaRPr lang="en-GB" sz="2800" b="1" dirty="0" smtClean="0"/>
          </a:p>
          <a:p>
            <a:r>
              <a:rPr lang="en-GB" sz="2400" dirty="0" smtClean="0"/>
              <a:t>What are you good at</a:t>
            </a:r>
          </a:p>
          <a:p>
            <a:endParaRPr lang="en-GB" sz="2400" dirty="0" smtClean="0"/>
          </a:p>
          <a:p>
            <a:r>
              <a:rPr lang="en-GB" sz="2400" dirty="0" smtClean="0"/>
              <a:t>What do you enjoy doing</a:t>
            </a:r>
          </a:p>
          <a:p>
            <a:endParaRPr lang="en-GB" sz="2400" dirty="0" smtClean="0"/>
          </a:p>
          <a:p>
            <a:r>
              <a:rPr lang="en-GB" sz="2400" dirty="0" smtClean="0"/>
              <a:t>Can either become a business</a:t>
            </a:r>
          </a:p>
          <a:p>
            <a:endParaRPr lang="en-GB" sz="2000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7138988" cy="4325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049"/>
          </a:xfrm>
        </p:spPr>
        <p:txBody>
          <a:bodyPr/>
          <a:lstStyle/>
          <a:p>
            <a:r>
              <a:rPr lang="en-GB" sz="2800" b="1" dirty="0" smtClean="0"/>
              <a:t>What is innovation?</a:t>
            </a:r>
          </a:p>
          <a:p>
            <a:pPr lvl="1"/>
            <a:r>
              <a:rPr lang="en-GB" sz="2000" dirty="0" smtClean="0"/>
              <a:t>NOT !</a:t>
            </a:r>
          </a:p>
          <a:p>
            <a:pPr lvl="2"/>
            <a:r>
              <a:rPr lang="en-GB" b="1" dirty="0" smtClean="0"/>
              <a:t>Invention</a:t>
            </a:r>
          </a:p>
          <a:p>
            <a:pPr lvl="3"/>
            <a:r>
              <a:rPr lang="en-GB" dirty="0" smtClean="0"/>
              <a:t>Invention is a creative idea but innovation makes it work</a:t>
            </a:r>
          </a:p>
          <a:p>
            <a:pPr lvl="2"/>
            <a:r>
              <a:rPr lang="en-GB" b="1" dirty="0" smtClean="0"/>
              <a:t>Innovation</a:t>
            </a:r>
            <a:r>
              <a:rPr lang="en-GB" sz="2000" dirty="0" smtClean="0"/>
              <a:t> = new products or services only</a:t>
            </a:r>
          </a:p>
          <a:p>
            <a:pPr lvl="3"/>
            <a:r>
              <a:rPr lang="en-GB" dirty="0" smtClean="0"/>
              <a:t>Can also lead to new processes, markets and quality</a:t>
            </a:r>
          </a:p>
          <a:p>
            <a:pPr lvl="2"/>
            <a:r>
              <a:rPr lang="en-GB" b="1" dirty="0" smtClean="0"/>
              <a:t>Innovation is always original</a:t>
            </a:r>
          </a:p>
          <a:p>
            <a:pPr lvl="3"/>
            <a:r>
              <a:rPr lang="en-GB" dirty="0" smtClean="0"/>
              <a:t>New ideas always have roots in old ideas – points of pain</a:t>
            </a:r>
          </a:p>
          <a:p>
            <a:pPr lvl="3"/>
            <a:r>
              <a:rPr lang="en-GB" dirty="0" smtClean="0"/>
              <a:t>Its the combination / adaptation of old ideas which is original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G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SG 2012</Template>
  <TotalTime>1914</TotalTime>
  <Words>430</Words>
  <Application>Microsoft Office PowerPoint</Application>
  <PresentationFormat>On-screen Show (4:3)</PresentationFormat>
  <Paragraphs>109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SG 2012</vt:lpstr>
      <vt:lpstr>  Enterprise, Being your own boss, Becoming self employed, Starting up…..</vt:lpstr>
      <vt:lpstr>  Campus Enterprise Opportunities (CEO) </vt:lpstr>
      <vt:lpstr>Slide 3</vt:lpstr>
      <vt:lpstr>Slide 4</vt:lpstr>
      <vt:lpstr>Slide 5</vt:lpstr>
      <vt:lpstr>Enterprise day </vt:lpstr>
      <vt:lpstr>Slide 7</vt:lpstr>
      <vt:lpstr>Ideas</vt:lpstr>
      <vt:lpstr>Slide 9</vt:lpstr>
      <vt:lpstr>Slide 10</vt:lpstr>
      <vt:lpstr>Slide 11</vt:lpstr>
      <vt:lpstr>Other innovation</vt:lpstr>
      <vt:lpstr>Slide 13</vt:lpstr>
      <vt:lpstr>Slide 14</vt:lpstr>
      <vt:lpstr>Slide 15</vt:lpstr>
      <vt:lpstr>And finally…</vt:lpstr>
      <vt:lpstr>Slide 17</vt:lpstr>
      <vt:lpstr>Slide 18</vt:lpstr>
      <vt:lpstr>Evaluate your idea</vt:lpstr>
      <vt:lpstr>So you think you are ready</vt:lpstr>
      <vt:lpstr>Slide 21</vt:lpstr>
      <vt:lpstr>Slide 22</vt:lpstr>
      <vt:lpstr> What to do next </vt:lpstr>
    </vt:vector>
  </TitlesOfParts>
  <Company>De Montfort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Gateway</dc:title>
  <dc:creator>Ryan Ward</dc:creator>
  <cp:lastModifiedBy>aliddi00</cp:lastModifiedBy>
  <cp:revision>82</cp:revision>
  <dcterms:created xsi:type="dcterms:W3CDTF">2012-09-17T08:18:05Z</dcterms:created>
  <dcterms:modified xsi:type="dcterms:W3CDTF">2013-01-30T09:36:37Z</dcterms:modified>
</cp:coreProperties>
</file>